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aleway"/>
      <p:regular r:id="rId50"/>
      <p:bold r:id="rId51"/>
      <p:italic r:id="rId52"/>
      <p:boldItalic r:id="rId53"/>
    </p:embeddedFont>
    <p:embeddedFont>
      <p:font typeface="Roboto"/>
      <p:regular r:id="rId54"/>
      <p:bold r:id="rId55"/>
      <p:italic r:id="rId56"/>
      <p:boldItalic r:id="rId57"/>
    </p:embeddedFont>
    <p:embeddedFont>
      <p:font typeface="Source Code Pro"/>
      <p:regular r:id="rId58"/>
      <p:bold r:id="rId59"/>
      <p:italic r:id="rId60"/>
      <p:boldItalic r:id="rId61"/>
    </p:embeddedFont>
    <p:embeddedFont>
      <p:font typeface="EB Garamond"/>
      <p:regular r:id="rId62"/>
      <p:bold r:id="rId63"/>
      <p:italic r:id="rId64"/>
      <p:boldItalic r:id="rId65"/>
    </p:embeddedFont>
    <p:embeddedFont>
      <p:font typeface="Oswald"/>
      <p:regular r:id="rId66"/>
      <p:bold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EBGaramond-regular.fntdata"/><Relationship Id="rId61" Type="http://schemas.openxmlformats.org/officeDocument/2006/relationships/font" Target="fonts/SourceCodePro-boldItalic.fntdata"/><Relationship Id="rId20" Type="http://schemas.openxmlformats.org/officeDocument/2006/relationships/slide" Target="slides/slide15.xml"/><Relationship Id="rId64" Type="http://schemas.openxmlformats.org/officeDocument/2006/relationships/font" Target="fonts/EBGaramond-italic.fntdata"/><Relationship Id="rId63" Type="http://schemas.openxmlformats.org/officeDocument/2006/relationships/font" Target="fonts/EBGaramond-bold.fntdata"/><Relationship Id="rId22" Type="http://schemas.openxmlformats.org/officeDocument/2006/relationships/slide" Target="slides/slide17.xml"/><Relationship Id="rId66" Type="http://schemas.openxmlformats.org/officeDocument/2006/relationships/font" Target="fonts/Oswald-regular.fntdata"/><Relationship Id="rId21" Type="http://schemas.openxmlformats.org/officeDocument/2006/relationships/slide" Target="slides/slide16.xml"/><Relationship Id="rId65" Type="http://schemas.openxmlformats.org/officeDocument/2006/relationships/font" Target="fonts/EBGaramond-boldItalic.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Oswald-bold.fntdata"/><Relationship Id="rId60" Type="http://schemas.openxmlformats.org/officeDocument/2006/relationships/font" Target="fonts/SourceCodePr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6.xml"/><Relationship Id="rId55" Type="http://schemas.openxmlformats.org/officeDocument/2006/relationships/font" Target="fonts/Roboto-bold.fntdata"/><Relationship Id="rId10" Type="http://schemas.openxmlformats.org/officeDocument/2006/relationships/slide" Target="slides/slide5.xml"/><Relationship Id="rId54" Type="http://schemas.openxmlformats.org/officeDocument/2006/relationships/font" Target="fonts/Roboto-regular.fntdata"/><Relationship Id="rId13" Type="http://schemas.openxmlformats.org/officeDocument/2006/relationships/slide" Target="slides/slide8.xml"/><Relationship Id="rId57" Type="http://schemas.openxmlformats.org/officeDocument/2006/relationships/font" Target="fonts/Roboto-boldItalic.fntdata"/><Relationship Id="rId12" Type="http://schemas.openxmlformats.org/officeDocument/2006/relationships/slide" Target="slides/slide7.xml"/><Relationship Id="rId56" Type="http://schemas.openxmlformats.org/officeDocument/2006/relationships/font" Target="fonts/Roboto-italic.fntdata"/><Relationship Id="rId15" Type="http://schemas.openxmlformats.org/officeDocument/2006/relationships/slide" Target="slides/slide10.xml"/><Relationship Id="rId59" Type="http://schemas.openxmlformats.org/officeDocument/2006/relationships/font" Target="fonts/SourceCodePro-bold.fntdata"/><Relationship Id="rId14" Type="http://schemas.openxmlformats.org/officeDocument/2006/relationships/slide" Target="slides/slide9.xml"/><Relationship Id="rId58" Type="http://schemas.openxmlformats.org/officeDocument/2006/relationships/font" Target="fonts/SourceCodePr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omain_Name_System" TargetMode="External"/><Relationship Id="rId3" Type="http://schemas.openxmlformats.org/officeDocument/2006/relationships/hyperlink" Target="https://en.wikipedia.org/wiki/Domain_Name_System" TargetMode="External"/><Relationship Id="rId4" Type="http://schemas.openxmlformats.org/officeDocument/2006/relationships/hyperlink" Target="https://en.wikipedia.org/wiki/Tree_structure" TargetMode="External"/><Relationship Id="rId5" Type="http://schemas.openxmlformats.org/officeDocument/2006/relationships/hyperlink" Target="https://en.wikipedia.org/wiki/Tree_structure" TargetMode="External"/><Relationship Id="rId6" Type="http://schemas.openxmlformats.org/officeDocument/2006/relationships/hyperlink" Target="https://en.wikipedia.org/wiki/Domain_name" TargetMode="External"/><Relationship Id="rId7" Type="http://schemas.openxmlformats.org/officeDocument/2006/relationships/hyperlink" Target="https://en.wikipedia.org/wiki/Domain_nam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ahoo.com"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ahoo.com"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loudflare.com/learning/ddos/glossary/ip-spoofing/" TargetMode="External"/><Relationship Id="rId3" Type="http://schemas.openxmlformats.org/officeDocument/2006/relationships/hyperlink" Target="https://https.cio.gov/"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ciencedirect.com/topics/computer-science/sensitive-information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75d5db10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75d5db10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88b1e08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88b1e08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88b1e08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88b1e08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d884e8ba0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d884e8ba0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884e8ba01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884e8ba01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884e8ba01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884e8ba0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884e8ba0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884e8ba0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d884e8ba0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d884e8ba0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751c5a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8751c5a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884e8ba01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884e8ba01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0c8e06c9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0c8e06c9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8751c5ad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8751c5ad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d884e8ba01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d884e8ba01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nsookup is a tool/client that talks to DNS servers directly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d8751c5ad8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d8751c5ad8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884e8ba01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884e8ba01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3e37055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3e37055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URL </a:t>
            </a:r>
            <a:endParaRPr/>
          </a:p>
          <a:p>
            <a:pPr indent="-304800" lvl="0" marL="457200" rtl="0" algn="l">
              <a:lnSpc>
                <a:spcPct val="115000"/>
              </a:lnSpc>
              <a:spcBef>
                <a:spcPts val="0"/>
              </a:spcBef>
              <a:spcAft>
                <a:spcPts val="0"/>
              </a:spcAft>
              <a:buClr>
                <a:srgbClr val="161616"/>
              </a:buClr>
              <a:buSzPts val="1200"/>
              <a:buChar char="-"/>
            </a:pPr>
            <a:r>
              <a:rPr b="1" lang="en" sz="1200">
                <a:solidFill>
                  <a:srgbClr val="161616"/>
                </a:solidFill>
                <a:highlight>
                  <a:srgbClr val="FFFFFF"/>
                </a:highlight>
              </a:rPr>
              <a:t>A scheme.</a:t>
            </a:r>
            <a:r>
              <a:rPr lang="en" sz="1200">
                <a:solidFill>
                  <a:srgbClr val="161616"/>
                </a:solidFill>
                <a:highlight>
                  <a:srgbClr val="FFFFFF"/>
                </a:highlight>
              </a:rPr>
              <a:t> The scheme identifies the protocol to be used to access the resource on the Internet. It can be HTTP (without SSL) or HTTPS (with SSL).</a:t>
            </a:r>
            <a:endParaRPr sz="1200">
              <a:solidFill>
                <a:srgbClr val="161616"/>
              </a:solidFill>
              <a:highlight>
                <a:srgbClr val="FFFFFF"/>
              </a:highlight>
            </a:endParaRPr>
          </a:p>
          <a:p>
            <a:pPr indent="-298450" lvl="0" marL="457200" rtl="0" algn="l">
              <a:spcBef>
                <a:spcPts val="0"/>
              </a:spcBef>
              <a:spcAft>
                <a:spcPts val="0"/>
              </a:spcAft>
              <a:buSzPts val="1100"/>
              <a:buChar char="-"/>
            </a:pPr>
            <a:r>
              <a:rPr lang="en"/>
              <a:t>A domain = </a:t>
            </a:r>
            <a:endParaRPr/>
          </a:p>
          <a:p>
            <a:pPr indent="0" lvl="0" marL="0" rtl="0" algn="l">
              <a:spcBef>
                <a:spcPts val="0"/>
              </a:spcBef>
              <a:spcAft>
                <a:spcPts val="0"/>
              </a:spcAft>
              <a:buNone/>
            </a:pPr>
            <a:r>
              <a:rPr lang="en"/>
              <a:t>Domain (read script)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Top level domain</a:t>
            </a:r>
            <a:endParaRPr/>
          </a:p>
          <a:p>
            <a:pPr indent="-298450" lvl="0" marL="457200" rtl="0" algn="l">
              <a:spcBef>
                <a:spcPts val="0"/>
              </a:spcBef>
              <a:spcAft>
                <a:spcPts val="0"/>
              </a:spcAft>
              <a:buSzPts val="1100"/>
              <a:buChar char="-"/>
            </a:pPr>
            <a:r>
              <a:rPr lang="en"/>
              <a:t>‘</a:t>
            </a:r>
            <a:endParaRPr/>
          </a:p>
          <a:p>
            <a:pPr indent="0" lvl="0" marL="0" rtl="0" algn="l">
              <a:spcBef>
                <a:spcPts val="0"/>
              </a:spcBef>
              <a:spcAft>
                <a:spcPts val="0"/>
              </a:spcAft>
              <a:buNone/>
            </a:pPr>
            <a:r>
              <a:rPr lang="en" sz="1050">
                <a:solidFill>
                  <a:srgbClr val="4D5156"/>
                </a:solidFill>
                <a:highlight>
                  <a:srgbClr val="FFFFFF"/>
                </a:highlight>
              </a:rPr>
              <a:t>one of the </a:t>
            </a:r>
            <a:r>
              <a:rPr b="1" lang="en" sz="1050">
                <a:solidFill>
                  <a:srgbClr val="5F6368"/>
                </a:solidFill>
                <a:highlight>
                  <a:srgbClr val="FFFFFF"/>
                </a:highlight>
              </a:rPr>
              <a:t>domains</a:t>
            </a:r>
            <a:r>
              <a:rPr lang="en" sz="1050">
                <a:solidFill>
                  <a:srgbClr val="4D5156"/>
                </a:solidFill>
                <a:highlight>
                  <a:srgbClr val="FFFFFF"/>
                </a:highlight>
              </a:rPr>
              <a:t> at the </a:t>
            </a:r>
            <a:r>
              <a:rPr b="1" lang="en" sz="1050">
                <a:solidFill>
                  <a:srgbClr val="5F6368"/>
                </a:solidFill>
                <a:highlight>
                  <a:srgbClr val="FFFFFF"/>
                </a:highlight>
              </a:rPr>
              <a:t>highest level</a:t>
            </a:r>
            <a:r>
              <a:rPr lang="en" sz="1050">
                <a:solidFill>
                  <a:srgbClr val="4D5156"/>
                </a:solidFill>
                <a:highlight>
                  <a:srgbClr val="FFFFFF"/>
                </a:highlight>
              </a:rPr>
              <a:t> in the hierarchical </a:t>
            </a:r>
            <a:r>
              <a:rPr b="1" lang="en" sz="1050">
                <a:solidFill>
                  <a:srgbClr val="5F6368"/>
                </a:solidFill>
                <a:highlight>
                  <a:srgbClr val="FFFFFF"/>
                </a:highlight>
              </a:rPr>
              <a:t>Domain</a:t>
            </a:r>
            <a:r>
              <a:rPr lang="en" sz="1050">
                <a:solidFill>
                  <a:srgbClr val="4D5156"/>
                </a:solidFill>
                <a:highlight>
                  <a:srgbClr val="FFFFFF"/>
                </a:highlight>
              </a:rPr>
              <a:t> Name System of the Internet after the root </a:t>
            </a:r>
            <a:r>
              <a:rPr b="1" lang="en" sz="1050">
                <a:solidFill>
                  <a:srgbClr val="5F6368"/>
                </a:solidFill>
                <a:highlight>
                  <a:srgbClr val="FFFFFF"/>
                </a:highlight>
              </a:rPr>
              <a:t>domain</a:t>
            </a:r>
            <a:r>
              <a:rPr lang="en" sz="1050">
                <a:solidFill>
                  <a:srgbClr val="4D5156"/>
                </a:solidFill>
                <a:highlight>
                  <a:srgbClr val="FFFFFF"/>
                </a:highlight>
              </a:rPr>
              <a:t>. </a:t>
            </a:r>
            <a:endParaRPr sz="1050">
              <a:solidFill>
                <a:srgbClr val="4D5156"/>
              </a:solidFill>
              <a:highlight>
                <a:srgbClr val="FFFFFF"/>
              </a:highlight>
            </a:endParaRPr>
          </a:p>
          <a:p>
            <a:pPr indent="0" lvl="0" marL="0" rtl="0" algn="l">
              <a:spcBef>
                <a:spcPts val="0"/>
              </a:spcBef>
              <a:spcAft>
                <a:spcPts val="0"/>
              </a:spcAft>
              <a:buNone/>
            </a:pPr>
            <a:r>
              <a:t/>
            </a:r>
            <a:endParaRPr sz="1050">
              <a:solidFill>
                <a:srgbClr val="4D5156"/>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3e370559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3e370559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3e370559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3e370559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202122"/>
                </a:solidFill>
                <a:highlight>
                  <a:srgbClr val="FFFFFF"/>
                </a:highlight>
              </a:rPr>
              <a:t>The</a:t>
            </a:r>
            <a:r>
              <a:rPr lang="en" sz="1050">
                <a:solidFill>
                  <a:srgbClr val="202122"/>
                </a:solidFill>
                <a:highlight>
                  <a:srgbClr val="FFFFFF"/>
                </a:highlight>
                <a:uFill>
                  <a:noFill/>
                </a:uFill>
                <a:hlinkClick r:id="rId2">
                  <a:extLst>
                    <a:ext uri="{A12FA001-AC4F-418D-AE19-62706E023703}">
                      <ahyp:hlinkClr val="tx"/>
                    </a:ext>
                  </a:extLst>
                </a:hlinkClick>
              </a:rPr>
              <a:t> </a:t>
            </a:r>
            <a:r>
              <a:rPr lang="en" sz="1050">
                <a:solidFill>
                  <a:srgbClr val="0645AD"/>
                </a:solidFill>
                <a:highlight>
                  <a:srgbClr val="FFFFFF"/>
                </a:highlight>
                <a:uFill>
                  <a:noFill/>
                </a:uFill>
                <a:hlinkClick r:id="rId3">
                  <a:extLst>
                    <a:ext uri="{A12FA001-AC4F-418D-AE19-62706E023703}">
                      <ahyp:hlinkClr val="tx"/>
                    </a:ext>
                  </a:extLst>
                </a:hlinkClick>
              </a:rPr>
              <a:t>Domain Name System</a:t>
            </a:r>
            <a:r>
              <a:rPr lang="en" sz="1050">
                <a:solidFill>
                  <a:srgbClr val="202122"/>
                </a:solidFill>
                <a:highlight>
                  <a:srgbClr val="FFFFFF"/>
                </a:highlight>
              </a:rPr>
              <a:t> (DNS) has a</a:t>
            </a:r>
            <a:r>
              <a:rPr lang="en" sz="1050">
                <a:solidFill>
                  <a:srgbClr val="202122"/>
                </a:solidFill>
                <a:highlight>
                  <a:srgbClr val="FFFFFF"/>
                </a:highlight>
                <a:uFill>
                  <a:noFill/>
                </a:uFill>
                <a:hlinkClick r:id="rId4">
                  <a:extLst>
                    <a:ext uri="{A12FA001-AC4F-418D-AE19-62706E023703}">
                      <ahyp:hlinkClr val="tx"/>
                    </a:ext>
                  </a:extLst>
                </a:hlinkClick>
              </a:rPr>
              <a:t> </a:t>
            </a:r>
            <a:r>
              <a:rPr lang="en" sz="1050">
                <a:solidFill>
                  <a:srgbClr val="0645AD"/>
                </a:solidFill>
                <a:highlight>
                  <a:srgbClr val="FFFFFF"/>
                </a:highlight>
                <a:uFill>
                  <a:noFill/>
                </a:uFill>
                <a:hlinkClick r:id="rId5">
                  <a:extLst>
                    <a:ext uri="{A12FA001-AC4F-418D-AE19-62706E023703}">
                      <ahyp:hlinkClr val="tx"/>
                    </a:ext>
                  </a:extLst>
                </a:hlinkClick>
              </a:rPr>
              <a:t>tree structure</a:t>
            </a:r>
            <a:r>
              <a:rPr lang="en" sz="1050">
                <a:solidFill>
                  <a:srgbClr val="202122"/>
                </a:solidFill>
                <a:highlight>
                  <a:srgbClr val="FFFFFF"/>
                </a:highlight>
              </a:rPr>
              <a:t> or hierarchy, which includes nodes on the tree being a</a:t>
            </a:r>
            <a:r>
              <a:rPr lang="en" sz="1050">
                <a:solidFill>
                  <a:srgbClr val="202122"/>
                </a:solidFill>
                <a:highlight>
                  <a:srgbClr val="FFFFFF"/>
                </a:highlight>
                <a:uFill>
                  <a:noFill/>
                </a:uFill>
                <a:hlinkClick r:id="rId6">
                  <a:extLst>
                    <a:ext uri="{A12FA001-AC4F-418D-AE19-62706E023703}">
                      <ahyp:hlinkClr val="tx"/>
                    </a:ext>
                  </a:extLst>
                </a:hlinkClick>
              </a:rPr>
              <a:t> </a:t>
            </a:r>
            <a:r>
              <a:rPr lang="en" sz="1050">
                <a:solidFill>
                  <a:srgbClr val="0645AD"/>
                </a:solidFill>
                <a:highlight>
                  <a:srgbClr val="FFFFFF"/>
                </a:highlight>
                <a:uFill>
                  <a:noFill/>
                </a:uFill>
                <a:hlinkClick r:id="rId7">
                  <a:extLst>
                    <a:ext uri="{A12FA001-AC4F-418D-AE19-62706E023703}">
                      <ahyp:hlinkClr val="tx"/>
                    </a:ext>
                  </a:extLst>
                </a:hlinkClick>
              </a:rPr>
              <a:t>domain name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afa9c99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afa9c99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3e370559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3e370559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Open terminal -</a:t>
            </a:r>
            <a:endParaRPr/>
          </a:p>
          <a:p>
            <a:pPr indent="-298450" lvl="0" marL="457200" rtl="0" algn="l">
              <a:spcBef>
                <a:spcPts val="0"/>
              </a:spcBef>
              <a:spcAft>
                <a:spcPts val="0"/>
              </a:spcAft>
              <a:buSzPts val="1100"/>
              <a:buChar char="-"/>
            </a:pPr>
            <a:r>
              <a:rPr lang="en"/>
              <a:t>Wordlist</a:t>
            </a:r>
            <a:endParaRPr/>
          </a:p>
          <a:p>
            <a:pPr indent="-298450" lvl="0" marL="457200" rtl="0" algn="l">
              <a:spcBef>
                <a:spcPts val="0"/>
              </a:spcBef>
              <a:spcAft>
                <a:spcPts val="0"/>
              </a:spcAft>
              <a:buSzPts val="1100"/>
              <a:buChar char="-"/>
            </a:pPr>
            <a:r>
              <a:rPr lang="en"/>
              <a:t>Dns part: why </a:t>
            </a:r>
            <a:r>
              <a:rPr lang="en" u="sng">
                <a:solidFill>
                  <a:schemeClr val="hlink"/>
                </a:solidFill>
                <a:hlinkClick r:id="rId2"/>
              </a:rPr>
              <a:t>https://www.yahoo.com</a:t>
            </a:r>
            <a:endParaRPr/>
          </a:p>
          <a:p>
            <a:pPr indent="-298450" lvl="1" marL="914400" rtl="0" algn="l">
              <a:spcBef>
                <a:spcPts val="0"/>
              </a:spcBef>
              <a:spcAft>
                <a:spcPts val="0"/>
              </a:spcAft>
              <a:buSzPts val="1100"/>
              <a:buChar char="-"/>
            </a:pPr>
            <a:r>
              <a:rPr lang="en"/>
              <a:t>Point out the subdomain</a:t>
            </a:r>
            <a:endParaRPr/>
          </a:p>
          <a:p>
            <a:pPr indent="-298450" lvl="1" marL="914400" rtl="0" algn="l">
              <a:spcBef>
                <a:spcPts val="0"/>
              </a:spcBef>
              <a:spcAft>
                <a:spcPts val="0"/>
              </a:spcAft>
              <a:buSzPts val="1100"/>
              <a:buChar char="-"/>
            </a:pPr>
            <a:r>
              <a:rPr lang="en"/>
              <a:t>Word content: common URL path</a:t>
            </a:r>
            <a:endParaRPr/>
          </a:p>
          <a:p>
            <a:pPr indent="-298450" lvl="1" marL="914400" rtl="0" algn="l">
              <a:spcBef>
                <a:spcPts val="0"/>
              </a:spcBef>
              <a:spcAft>
                <a:spcPts val="0"/>
              </a:spcAft>
              <a:buSzPts val="1100"/>
              <a:buChar char="-"/>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3e370559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3e370559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Open terminal -</a:t>
            </a:r>
            <a:endParaRPr/>
          </a:p>
          <a:p>
            <a:pPr indent="-298450" lvl="0" marL="457200" rtl="0" algn="l">
              <a:spcBef>
                <a:spcPts val="0"/>
              </a:spcBef>
              <a:spcAft>
                <a:spcPts val="0"/>
              </a:spcAft>
              <a:buSzPts val="1100"/>
              <a:buChar char="-"/>
            </a:pPr>
            <a:r>
              <a:rPr lang="en"/>
              <a:t>Wordlist</a:t>
            </a:r>
            <a:endParaRPr/>
          </a:p>
          <a:p>
            <a:pPr indent="-298450" lvl="0" marL="457200" rtl="0" algn="l">
              <a:spcBef>
                <a:spcPts val="0"/>
              </a:spcBef>
              <a:spcAft>
                <a:spcPts val="0"/>
              </a:spcAft>
              <a:buSzPts val="1100"/>
              <a:buChar char="-"/>
            </a:pPr>
            <a:r>
              <a:rPr lang="en"/>
              <a:t>Dns part: why </a:t>
            </a:r>
            <a:r>
              <a:rPr lang="en" u="sng">
                <a:solidFill>
                  <a:schemeClr val="hlink"/>
                </a:solidFill>
                <a:hlinkClick r:id="rId2"/>
              </a:rPr>
              <a:t>https://www.yahoo.com</a:t>
            </a:r>
            <a:endParaRPr/>
          </a:p>
          <a:p>
            <a:pPr indent="-298450" lvl="1" marL="914400" rtl="0" algn="l">
              <a:spcBef>
                <a:spcPts val="0"/>
              </a:spcBef>
              <a:spcAft>
                <a:spcPts val="0"/>
              </a:spcAft>
              <a:buSzPts val="1100"/>
              <a:buChar char="-"/>
            </a:pPr>
            <a:r>
              <a:rPr lang="en"/>
              <a:t>Point out the subdomain</a:t>
            </a:r>
            <a:endParaRPr/>
          </a:p>
          <a:p>
            <a:pPr indent="-298450" lvl="1" marL="914400" rtl="0" algn="l">
              <a:spcBef>
                <a:spcPts val="0"/>
              </a:spcBef>
              <a:spcAft>
                <a:spcPts val="0"/>
              </a:spcAft>
              <a:buSzPts val="1100"/>
              <a:buChar char="-"/>
            </a:pPr>
            <a:r>
              <a:rPr lang="en"/>
              <a:t>Word content: common URL path</a:t>
            </a:r>
            <a:endParaRPr/>
          </a:p>
          <a:p>
            <a:pPr indent="-298450" lvl="1" marL="914400" rtl="0" algn="l">
              <a:spcBef>
                <a:spcPts val="0"/>
              </a:spcBef>
              <a:spcAft>
                <a:spcPts val="0"/>
              </a:spcAft>
              <a:buSzPts val="1100"/>
              <a:buChar char="-"/>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d3e370559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d3e370559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3e370559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3e370559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200">
                <a:solidFill>
                  <a:srgbClr val="585858"/>
                </a:solidFill>
                <a:highlight>
                  <a:srgbClr val="FFFFFF"/>
                </a:highlight>
              </a:rPr>
              <a:t> type of digital certificate that provides authentication for a website and enables an encrypted connection between client and user </a:t>
            </a:r>
            <a:endParaRPr sz="1200">
              <a:solidFill>
                <a:srgbClr val="585858"/>
              </a:solidFill>
              <a:highlight>
                <a:srgbClr val="FFFFFF"/>
              </a:highlight>
            </a:endParaRPr>
          </a:p>
          <a:p>
            <a:pPr indent="0" lvl="0" marL="0" rtl="0" algn="l">
              <a:lnSpc>
                <a:spcPct val="150000"/>
              </a:lnSpc>
              <a:spcBef>
                <a:spcPts val="1200"/>
              </a:spcBef>
              <a:spcAft>
                <a:spcPts val="0"/>
              </a:spcAft>
              <a:buNone/>
            </a:pPr>
            <a:r>
              <a:rPr lang="en" sz="1200">
                <a:solidFill>
                  <a:srgbClr val="222222"/>
                </a:solidFill>
                <a:latin typeface="Roboto"/>
                <a:ea typeface="Roboto"/>
                <a:cs typeface="Roboto"/>
                <a:sym typeface="Roboto"/>
              </a:rPr>
              <a:t>Encryption: SSL/TLS encryption is possible because of the public-private key pairing that SSL certificates facilitate. Clients (such as web browsers) get the public key necessary to open a TLS connection from a server's SSL certificate.</a:t>
            </a:r>
            <a:endParaRPr sz="1200">
              <a:solidFill>
                <a:srgbClr val="222222"/>
              </a:solidFill>
              <a:latin typeface="Roboto"/>
              <a:ea typeface="Roboto"/>
              <a:cs typeface="Roboto"/>
              <a:sym typeface="Roboto"/>
            </a:endParaRPr>
          </a:p>
          <a:p>
            <a:pPr indent="0" lvl="0" marL="0" rtl="0" algn="l">
              <a:lnSpc>
                <a:spcPct val="150000"/>
              </a:lnSpc>
              <a:spcBef>
                <a:spcPts val="1200"/>
              </a:spcBef>
              <a:spcAft>
                <a:spcPts val="0"/>
              </a:spcAft>
              <a:buNone/>
            </a:pPr>
            <a:r>
              <a:rPr lang="en" sz="1200">
                <a:solidFill>
                  <a:srgbClr val="222222"/>
                </a:solidFill>
                <a:latin typeface="Roboto"/>
                <a:ea typeface="Roboto"/>
                <a:cs typeface="Roboto"/>
                <a:sym typeface="Roboto"/>
              </a:rPr>
              <a:t>Authentication: SSL certificates verify that a client is talking to the correct server that actually owns the domain. This helps prevent domain </a:t>
            </a:r>
            <a:r>
              <a:rPr lang="en" sz="1200">
                <a:solidFill>
                  <a:srgbClr val="0055DC"/>
                </a:solidFill>
                <a:uFill>
                  <a:noFill/>
                </a:uFill>
                <a:latin typeface="Roboto"/>
                <a:ea typeface="Roboto"/>
                <a:cs typeface="Roboto"/>
                <a:sym typeface="Roboto"/>
                <a:hlinkClick r:id="rId2">
                  <a:extLst>
                    <a:ext uri="{A12FA001-AC4F-418D-AE19-62706E023703}">
                      <ahyp:hlinkClr val="tx"/>
                    </a:ext>
                  </a:extLst>
                </a:hlinkClick>
              </a:rPr>
              <a:t>spoofing</a:t>
            </a:r>
            <a:r>
              <a:rPr lang="en" sz="1200">
                <a:solidFill>
                  <a:srgbClr val="222222"/>
                </a:solidFill>
                <a:latin typeface="Roboto"/>
                <a:ea typeface="Roboto"/>
                <a:cs typeface="Roboto"/>
                <a:sym typeface="Roboto"/>
              </a:rPr>
              <a:t> and other kinds of attacks.</a:t>
            </a:r>
            <a:endParaRPr sz="1200">
              <a:solidFill>
                <a:srgbClr val="222222"/>
              </a:solidFill>
              <a:latin typeface="Roboto"/>
              <a:ea typeface="Roboto"/>
              <a:cs typeface="Roboto"/>
              <a:sym typeface="Roboto"/>
            </a:endParaRPr>
          </a:p>
          <a:p>
            <a:pPr indent="0" lvl="0" marL="0" rtl="0" algn="l">
              <a:spcBef>
                <a:spcPts val="1200"/>
              </a:spcBef>
              <a:spcAft>
                <a:spcPts val="0"/>
              </a:spcAft>
              <a:buNone/>
            </a:pPr>
            <a:r>
              <a:t/>
            </a:r>
            <a:endParaRPr sz="1200">
              <a:solidFill>
                <a:srgbClr val="585858"/>
              </a:solidFill>
              <a:highlight>
                <a:srgbClr val="FFFFFF"/>
              </a:highlight>
            </a:endParaRPr>
          </a:p>
          <a:p>
            <a:pPr indent="-298450" lvl="0" marL="457200" rtl="0" algn="l">
              <a:spcBef>
                <a:spcPts val="0"/>
              </a:spcBef>
              <a:spcAft>
                <a:spcPts val="0"/>
              </a:spcAft>
              <a:buSzPts val="1100"/>
              <a:buChar char="-"/>
            </a:pPr>
            <a:r>
              <a:rPr lang="en" sz="1200">
                <a:solidFill>
                  <a:srgbClr val="585858"/>
                </a:solidFill>
                <a:highlight>
                  <a:srgbClr val="FFFFFF"/>
                </a:highlight>
              </a:rPr>
              <a:t>These certificates communicate to the client that the web service host </a:t>
            </a:r>
            <a:r>
              <a:rPr lang="en" sz="1200">
                <a:solidFill>
                  <a:srgbClr val="0089C6"/>
                </a:solidFill>
                <a:highlight>
                  <a:srgbClr val="FFFFFF"/>
                </a:highlight>
                <a:uFill>
                  <a:noFill/>
                </a:uFill>
                <a:hlinkClick r:id="rId3">
                  <a:extLst>
                    <a:ext uri="{A12FA001-AC4F-418D-AE19-62706E023703}">
                      <ahyp:hlinkClr val="tx"/>
                    </a:ext>
                  </a:extLst>
                </a:hlinkClick>
              </a:rPr>
              <a:t>demonstrated ownership of the domain</a:t>
            </a:r>
            <a:r>
              <a:rPr lang="en" sz="1200">
                <a:solidFill>
                  <a:srgbClr val="585858"/>
                </a:solidFill>
                <a:highlight>
                  <a:srgbClr val="FFFFFF"/>
                </a:highlight>
              </a:rPr>
              <a:t> to the certificate authority at the time of certificate issuance.</a:t>
            </a:r>
            <a:r>
              <a:rPr lang="en" sz="600">
                <a:solidFill>
                  <a:srgbClr val="585858"/>
                </a:solidFill>
                <a:highlight>
                  <a:srgbClr val="FFFFFF"/>
                </a:highlight>
              </a:rPr>
              <a:t>1</a:t>
            </a:r>
            <a:endParaRPr sz="600">
              <a:solidFill>
                <a:srgbClr val="585858"/>
              </a:solidFill>
              <a:highlight>
                <a:srgbClr val="FFFFFF"/>
              </a:highlight>
            </a:endParaRPr>
          </a:p>
          <a:p>
            <a:pPr indent="0" lvl="0" marL="0" rtl="0" algn="l">
              <a:spcBef>
                <a:spcPts val="0"/>
              </a:spcBef>
              <a:spcAft>
                <a:spcPts val="0"/>
              </a:spcAft>
              <a:buNone/>
            </a:pPr>
            <a:r>
              <a:t/>
            </a:r>
            <a:endParaRPr sz="600">
              <a:solidFill>
                <a:srgbClr val="585858"/>
              </a:solidFill>
              <a:highlight>
                <a:srgbClr val="FFFFFF"/>
              </a:highlight>
            </a:endParaRPr>
          </a:p>
          <a:p>
            <a:pPr indent="0" lvl="0" marL="0" rtl="0" algn="l">
              <a:lnSpc>
                <a:spcPct val="150000"/>
              </a:lnSpc>
              <a:spcBef>
                <a:spcPts val="1200"/>
              </a:spcBef>
              <a:spcAft>
                <a:spcPts val="0"/>
              </a:spcAft>
              <a:buClr>
                <a:schemeClr val="dk1"/>
              </a:buClr>
              <a:buSzPts val="1100"/>
              <a:buFont typeface="Arial"/>
              <a:buNone/>
            </a:pPr>
            <a:r>
              <a:rPr lang="en" sz="1200">
                <a:solidFill>
                  <a:srgbClr val="222222"/>
                </a:solidFill>
                <a:latin typeface="Roboto"/>
                <a:ea typeface="Roboto"/>
                <a:cs typeface="Roboto"/>
                <a:sym typeface="Roboto"/>
              </a:rPr>
              <a:t>For an SSL certificate to be valid, domains need to obtain it from a certificate authority (CA). A CA is an outside organization, a trusted third party, that generates and gives out SSL certificates. The CA will also digitally sign the certificate with their own private key, allowing client devices to verify it. Most, but not all, CAs will charge a fee for issuing an SSL certificate.</a:t>
            </a:r>
            <a:endParaRPr sz="1200">
              <a:solidFill>
                <a:srgbClr val="222222"/>
              </a:solidFill>
              <a:latin typeface="Roboto"/>
              <a:ea typeface="Roboto"/>
              <a:cs typeface="Roboto"/>
              <a:sym typeface="Roboto"/>
            </a:endParaRPr>
          </a:p>
          <a:p>
            <a:pPr indent="0" lvl="0" marL="0" rtl="0" algn="l">
              <a:lnSpc>
                <a:spcPct val="150000"/>
              </a:lnSpc>
              <a:spcBef>
                <a:spcPts val="1200"/>
              </a:spcBef>
              <a:spcAft>
                <a:spcPts val="0"/>
              </a:spcAft>
              <a:buClr>
                <a:schemeClr val="dk1"/>
              </a:buClr>
              <a:buSzPts val="1100"/>
              <a:buFont typeface="Arial"/>
              <a:buNone/>
            </a:pPr>
            <a:r>
              <a:rPr lang="en" sz="1200">
                <a:solidFill>
                  <a:srgbClr val="222222"/>
                </a:solidFill>
                <a:latin typeface="Roboto"/>
                <a:ea typeface="Roboto"/>
                <a:cs typeface="Roboto"/>
                <a:sym typeface="Roboto"/>
              </a:rPr>
              <a:t>Once the certificate is issued, it needs to be installed and activated on the website's origin server. Web hosting services can usually handle this for website operators. Once it's activated on the origin server, the website will be able to load over HTTPS and all traffic to and from the website will be encrypted and secure.</a:t>
            </a:r>
            <a:endParaRPr sz="1200">
              <a:solidFill>
                <a:srgbClr val="222222"/>
              </a:solidFill>
              <a:latin typeface="Roboto"/>
              <a:ea typeface="Roboto"/>
              <a:cs typeface="Roboto"/>
              <a:sym typeface="Roboto"/>
            </a:endParaRPr>
          </a:p>
          <a:p>
            <a:pPr indent="0" lvl="0" marL="0" rtl="0" algn="l">
              <a:spcBef>
                <a:spcPts val="1200"/>
              </a:spcBef>
              <a:spcAft>
                <a:spcPts val="0"/>
              </a:spcAft>
              <a:buNone/>
            </a:pPr>
            <a:r>
              <a:t/>
            </a:r>
            <a:endParaRPr sz="600">
              <a:solidFill>
                <a:srgbClr val="585858"/>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3e370559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3e370559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One sentence for cert def</a:t>
            </a:r>
            <a:endParaRPr/>
          </a:p>
          <a:p>
            <a:pPr indent="-298450" lvl="0" marL="457200" rtl="0" algn="l">
              <a:spcBef>
                <a:spcPts val="0"/>
              </a:spcBef>
              <a:spcAft>
                <a:spcPts val="0"/>
              </a:spcAft>
              <a:buSzPts val="1100"/>
              <a:buChar char="-"/>
            </a:pPr>
            <a:r>
              <a:rPr lang="en"/>
              <a:t>Bad cuz one subdomain compromised (private key is accepted by wildcard one) -&gt; other subdomains can be compromised</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3e370559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3e370559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3e370559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3e370559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 related to subdomains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3e370559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3e370559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3e370559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3e370559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7af8de82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af8de82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7af8de822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af8de822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7af8de82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af8de82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7af8de822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7af8de822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9c90030d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9c90030d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7af8de822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af8de822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7af8de822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7af8de822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af8de822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af8de822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7af8de822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7af8de822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7af8de822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af8de822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75d5db10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75d5db10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9c90030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9c90030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215900" rtl="0" algn="l">
              <a:lnSpc>
                <a:spcPct val="150000"/>
              </a:lnSpc>
              <a:spcBef>
                <a:spcPts val="0"/>
              </a:spcBef>
              <a:spcAft>
                <a:spcPts val="0"/>
              </a:spcAft>
              <a:buClr>
                <a:schemeClr val="dk1"/>
              </a:buClr>
              <a:buSzPts val="1100"/>
              <a:buFont typeface="Arial"/>
              <a:buNone/>
            </a:pPr>
            <a:r>
              <a:rPr lang="en" sz="1500">
                <a:solidFill>
                  <a:srgbClr val="2E2E2E"/>
                </a:solidFill>
              </a:rPr>
              <a:t>Social engineering: This technique involves looking for reasoning to gain </a:t>
            </a:r>
            <a:r>
              <a:rPr lang="en" sz="1500">
                <a:solidFill>
                  <a:srgbClr val="0C7DBB"/>
                </a:solidFill>
                <a:uFill>
                  <a:noFill/>
                </a:uFill>
                <a:hlinkClick r:id="rId2">
                  <a:extLst>
                    <a:ext uri="{A12FA001-AC4F-418D-AE19-62706E023703}">
                      <ahyp:hlinkClr val="tx"/>
                    </a:ext>
                  </a:extLst>
                </a:hlinkClick>
              </a:rPr>
              <a:t>sensitive information</a:t>
            </a:r>
            <a:r>
              <a:rPr lang="en" sz="1500">
                <a:solidFill>
                  <a:srgbClr val="2E2E2E"/>
                </a:solidFill>
              </a:rPr>
              <a:t> or text by stimulating an individual mind or sense of social norms.</a:t>
            </a:r>
            <a:endParaRPr sz="1500">
              <a:solidFill>
                <a:srgbClr val="2E2E2E"/>
              </a:solidFill>
            </a:endParaRPr>
          </a:p>
          <a:p>
            <a:pPr indent="0" lvl="0" marL="0" rtl="0" algn="ctr">
              <a:lnSpc>
                <a:spcPct val="115000"/>
              </a:lnSpc>
              <a:spcBef>
                <a:spcPts val="600"/>
              </a:spcBef>
              <a:spcAft>
                <a:spcPts val="0"/>
              </a:spcAft>
              <a:buClr>
                <a:schemeClr val="dk1"/>
              </a:buClr>
              <a:buSzPts val="1100"/>
              <a:buFont typeface="Arial"/>
              <a:buNone/>
            </a:pPr>
            <a:r>
              <a:rPr lang="en" sz="1500">
                <a:solidFill>
                  <a:srgbClr val="2E2E2E"/>
                </a:solidFill>
              </a:rPr>
              <a:t>•</a:t>
            </a:r>
            <a:endParaRPr sz="1500">
              <a:solidFill>
                <a:srgbClr val="2E2E2E"/>
              </a:solidFill>
            </a:endParaRPr>
          </a:p>
          <a:p>
            <a:pPr indent="0" lvl="0" marL="215900" rtl="0" algn="l">
              <a:lnSpc>
                <a:spcPct val="150000"/>
              </a:lnSpc>
              <a:spcBef>
                <a:spcPts val="0"/>
              </a:spcBef>
              <a:spcAft>
                <a:spcPts val="0"/>
              </a:spcAft>
              <a:buClr>
                <a:schemeClr val="dk1"/>
              </a:buClr>
              <a:buSzPts val="1100"/>
              <a:buFont typeface="Arial"/>
              <a:buNone/>
            </a:pPr>
            <a:r>
              <a:rPr lang="en" sz="1500">
                <a:solidFill>
                  <a:srgbClr val="2E2E2E"/>
                </a:solidFill>
              </a:rPr>
              <a:t>Dumpster diving: This technique involves obtaining sensitive information from trash locations.</a:t>
            </a:r>
            <a:endParaRPr sz="1500">
              <a:solidFill>
                <a:srgbClr val="2E2E2E"/>
              </a:solidFill>
            </a:endParaRPr>
          </a:p>
          <a:p>
            <a:pPr indent="0" lvl="0" marL="0" rtl="0" algn="ctr">
              <a:lnSpc>
                <a:spcPct val="115000"/>
              </a:lnSpc>
              <a:spcBef>
                <a:spcPts val="600"/>
              </a:spcBef>
              <a:spcAft>
                <a:spcPts val="0"/>
              </a:spcAft>
              <a:buClr>
                <a:schemeClr val="dk1"/>
              </a:buClr>
              <a:buSzPts val="1100"/>
              <a:buFont typeface="Arial"/>
              <a:buNone/>
            </a:pPr>
            <a:r>
              <a:rPr lang="en" sz="1500">
                <a:solidFill>
                  <a:srgbClr val="2E2E2E"/>
                </a:solidFill>
              </a:rPr>
              <a:t>•</a:t>
            </a:r>
            <a:endParaRPr sz="1500">
              <a:solidFill>
                <a:srgbClr val="2E2E2E"/>
              </a:solidFill>
            </a:endParaRPr>
          </a:p>
          <a:p>
            <a:pPr indent="0" lvl="0" marL="215900" rtl="0" algn="l">
              <a:lnSpc>
                <a:spcPct val="150000"/>
              </a:lnSpc>
              <a:spcBef>
                <a:spcPts val="0"/>
              </a:spcBef>
              <a:spcAft>
                <a:spcPts val="0"/>
              </a:spcAft>
              <a:buClr>
                <a:schemeClr val="dk1"/>
              </a:buClr>
              <a:buSzPts val="1100"/>
              <a:buFont typeface="Arial"/>
              <a:buNone/>
            </a:pPr>
            <a:r>
              <a:rPr lang="en" sz="1500">
                <a:solidFill>
                  <a:srgbClr val="2E2E2E"/>
                </a:solidFill>
              </a:rPr>
              <a:t>Usenet tools: This technique depends on gathering data from company websites, gathering information from employees' social networks, or collecting some useful information from business partners.</a:t>
            </a:r>
            <a:endParaRPr sz="1500">
              <a:solidFill>
                <a:srgbClr val="2E2E2E"/>
              </a:solidFill>
            </a:endParaRPr>
          </a:p>
          <a:p>
            <a:pPr indent="0" lvl="0" marL="0" rtl="0" algn="ctr">
              <a:lnSpc>
                <a:spcPct val="115000"/>
              </a:lnSpc>
              <a:spcBef>
                <a:spcPts val="600"/>
              </a:spcBef>
              <a:spcAft>
                <a:spcPts val="0"/>
              </a:spcAft>
              <a:buClr>
                <a:schemeClr val="dk1"/>
              </a:buClr>
              <a:buSzPts val="1100"/>
              <a:buFont typeface="Arial"/>
              <a:buNone/>
            </a:pPr>
            <a:r>
              <a:rPr lang="en" sz="1500">
                <a:solidFill>
                  <a:srgbClr val="2E2E2E"/>
                </a:solidFill>
              </a:rPr>
              <a:t>•</a:t>
            </a:r>
            <a:endParaRPr sz="1500">
              <a:solidFill>
                <a:srgbClr val="2E2E2E"/>
              </a:solidFill>
            </a:endParaRPr>
          </a:p>
          <a:p>
            <a:pPr indent="0" lvl="0" marL="215900" rtl="0" algn="l">
              <a:lnSpc>
                <a:spcPct val="150000"/>
              </a:lnSpc>
              <a:spcBef>
                <a:spcPts val="0"/>
              </a:spcBef>
              <a:spcAft>
                <a:spcPts val="0"/>
              </a:spcAft>
              <a:buClr>
                <a:schemeClr val="dk1"/>
              </a:buClr>
              <a:buSzPts val="1100"/>
              <a:buFont typeface="Arial"/>
              <a:buNone/>
            </a:pPr>
            <a:r>
              <a:rPr lang="en" sz="1500">
                <a:solidFill>
                  <a:srgbClr val="2E2E2E"/>
                </a:solidFill>
              </a:rPr>
              <a:t>Domain name system (DNS) reconnaissance–zone transfer: A DNS server can be a good place for hackers to harvest important information such as an address of a mail server, an address of a web server, operation system information, and even comments.</a:t>
            </a:r>
            <a:endParaRPr sz="1500">
              <a:solidFill>
                <a:srgbClr val="2E2E2E"/>
              </a:solidFill>
            </a:endParaRPr>
          </a:p>
          <a:p>
            <a:pPr indent="0" lvl="0" marL="0" rtl="0" algn="l">
              <a:spcBef>
                <a:spcPts val="6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9c90030d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f9c90030d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9c90030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9c90030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75d5db1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75d5db1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24242"/>
              </a:solidFill>
              <a:highlight>
                <a:srgbClr val="F2F2F2"/>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www.youtube.com/watch?v=OjdMzJDmTEY" TargetMode="External"/><Relationship Id="rId4"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zoBIzSMI-zc" TargetMode="Externa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13.png"/><Relationship Id="rId5" Type="http://schemas.openxmlformats.org/officeDocument/2006/relationships/image" Target="../media/image26.png"/><Relationship Id="rId6" Type="http://schemas.openxmlformats.org/officeDocument/2006/relationships/image" Target="../media/image3.png"/><Relationship Id="rId7"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httpstatus.io/" TargetMode="Externa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yahoo.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news.yahoo.com" TargetMode="External"/><Relationship Id="rId4" Type="http://schemas.openxmlformats.org/officeDocument/2006/relationships/image" Target="../media/image8.png"/><Relationship Id="rId5" Type="http://schemas.openxmlformats.org/officeDocument/2006/relationships/hyperlink" Target="https://yahoo.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aboul3la/Sublist3r"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hyperlink" Target="https://yahoo.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subdomainfinder.c99.nl/" TargetMode="External"/><Relationship Id="rId4" Type="http://schemas.openxmlformats.org/officeDocument/2006/relationships/image" Target="../media/image24.png"/><Relationship Id="rId5"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crt.sh/?q=yahoo.com" TargetMode="External"/><Relationship Id="rId4" Type="http://schemas.openxmlformats.org/officeDocument/2006/relationships/image" Target="../media/image21.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hyperlink" Target="https://crt.sh" TargetMode="External"/><Relationship Id="rId5" Type="http://schemas.openxmlformats.org/officeDocument/2006/relationships/hyperlink" Target="https://subodmainfinder.c99.nl/" TargetMode="External"/><Relationship Id="rId6" Type="http://schemas.openxmlformats.org/officeDocument/2006/relationships/hyperlink" Target="https://github.com/aboul3la/Sublist3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2.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www.youtube.com/watch?v=K_aOjYB1xW0" TargetMode="Externa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6m9sHfLHJfw" TargetMode="External"/><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Diy8kLZhuQI" TargetMode="Externa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anywebsite/favicon.ic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WORKSHOP</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Recon with the Girl Squad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Quick Demo</a:t>
            </a:r>
            <a:endParaRPr/>
          </a:p>
        </p:txBody>
      </p:sp>
      <p:sp>
        <p:nvSpPr>
          <p:cNvPr id="127" name="Google Shape;127;p22"/>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recon #shodan#dmsrecord #spf" id="128" name="Google Shape;128;p22" title="Screen Recording 2021 03 19 at 12 04 00 PM">
            <a:hlinkClick r:id="rId3"/>
          </p:cNvPr>
          <p:cNvPicPr preferRelativeResize="0"/>
          <p:nvPr/>
        </p:nvPicPr>
        <p:blipFill>
          <a:blip r:embed="rId4">
            <a:alphaModFix/>
          </a:blip>
          <a:stretch>
            <a:fillRect/>
          </a:stretch>
        </p:blipFill>
        <p:spPr>
          <a:xfrm>
            <a:off x="67238" y="-850550"/>
            <a:ext cx="9009526" cy="6757152"/>
          </a:xfrm>
          <a:prstGeom prst="rect">
            <a:avLst/>
          </a:prstGeom>
          <a:noFill/>
          <a:ln>
            <a:noFill/>
          </a:ln>
        </p:spPr>
      </p:pic>
      <p:sp>
        <p:nvSpPr>
          <p:cNvPr id="129" name="Google Shape;129;p2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Find out favicon hash of</a:t>
            </a:r>
            <a:endParaRPr/>
          </a:p>
        </p:txBody>
      </p:sp>
      <p:sp>
        <p:nvSpPr>
          <p:cNvPr id="135" name="Google Shape;135;p2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sz="3000"/>
              <a:t>https://google.com/favicon.ico</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Answer</a:t>
            </a:r>
            <a:endParaRPr/>
          </a:p>
        </p:txBody>
      </p:sp>
      <p:pic>
        <p:nvPicPr>
          <p:cNvPr descr="#favicon #hash #recon" id="141" name="Google Shape;141;p24" title="Screen Recording 2021 05 08 at 11 11 19 AM">
            <a:hlinkClick r:id="rId3"/>
          </p:cNvPr>
          <p:cNvPicPr preferRelativeResize="0"/>
          <p:nvPr/>
        </p:nvPicPr>
        <p:blipFill>
          <a:blip r:embed="rId4">
            <a:alphaModFix/>
          </a:blip>
          <a:stretch>
            <a:fillRect/>
          </a:stretch>
        </p:blipFill>
        <p:spPr>
          <a:xfrm>
            <a:off x="51050" y="-665150"/>
            <a:ext cx="8912776" cy="663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5"/>
          <p:cNvSpPr txBox="1"/>
          <p:nvPr>
            <p:ph type="ctrTitle"/>
          </p:nvPr>
        </p:nvSpPr>
        <p:spPr>
          <a:xfrm>
            <a:off x="311700" y="744575"/>
            <a:ext cx="8520600" cy="144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4800">
                <a:solidFill>
                  <a:srgbClr val="000000"/>
                </a:solidFill>
                <a:latin typeface="Raleway"/>
                <a:ea typeface="Raleway"/>
                <a:cs typeface="Raleway"/>
                <a:sym typeface="Raleway"/>
              </a:rPr>
              <a:t>Host Discovery </a:t>
            </a:r>
            <a:endParaRPr>
              <a:solidFill>
                <a:srgbClr val="000000"/>
              </a:solidFill>
            </a:endParaRPr>
          </a:p>
        </p:txBody>
      </p:sp>
      <p:sp>
        <p:nvSpPr>
          <p:cNvPr id="147" name="Google Shape;147;p25"/>
          <p:cNvSpPr txBox="1"/>
          <p:nvPr>
            <p:ph idx="1" type="subTitle"/>
          </p:nvPr>
        </p:nvSpPr>
        <p:spPr>
          <a:xfrm>
            <a:off x="383125" y="3355625"/>
            <a:ext cx="8520600" cy="916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highlight>
                  <a:srgbClr val="000000"/>
                </a:highlight>
              </a:rPr>
              <a:t>													</a:t>
            </a:r>
            <a:r>
              <a:rPr lang="en" sz="1600">
                <a:highlight>
                  <a:schemeClr val="lt1"/>
                </a:highlight>
              </a:rPr>
              <a:t>	~ Lalithya Malyala	</a:t>
            </a:r>
            <a:r>
              <a:rPr lang="en">
                <a:highlight>
                  <a:srgbClr val="000000"/>
                </a:highlight>
              </a:rPr>
              <a:t>	</a:t>
            </a:r>
            <a:endParaRPr>
              <a:highlight>
                <a:srgbClr val="F2F2F2"/>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220"/>
              <a:t>Pre-requisite		</a:t>
            </a:r>
            <a:endParaRPr sz="4220"/>
          </a:p>
        </p:txBody>
      </p:sp>
      <p:sp>
        <p:nvSpPr>
          <p:cNvPr id="153" name="Google Shape;153;p26"/>
          <p:cNvSpPr txBox="1"/>
          <p:nvPr>
            <p:ph idx="1" type="body"/>
          </p:nvPr>
        </p:nvSpPr>
        <p:spPr>
          <a:xfrm>
            <a:off x="311700" y="1778800"/>
            <a:ext cx="8520600" cy="2790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3000"/>
              <a:t>Let’s do some recon in kali linux</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do you want to discover a host?	</a:t>
            </a:r>
            <a:endParaRPr/>
          </a:p>
        </p:txBody>
      </p:sp>
      <p:sp>
        <p:nvSpPr>
          <p:cNvPr id="159" name="Google Shape;159;p27"/>
          <p:cNvSpPr txBox="1"/>
          <p:nvPr>
            <p:ph idx="1" type="body"/>
          </p:nvPr>
        </p:nvSpPr>
        <p:spPr>
          <a:xfrm>
            <a:off x="311700" y="1468825"/>
            <a:ext cx="8520600" cy="3099900"/>
          </a:xfrm>
          <a:prstGeom prst="rect">
            <a:avLst/>
          </a:prstGeom>
        </p:spPr>
        <p:txBody>
          <a:bodyPr anchorCtr="0" anchor="t" bIns="91425" lIns="91425" spcFirstLastPara="1" rIns="91425" wrap="square" tIns="91425">
            <a:normAutofit lnSpcReduction="10000"/>
          </a:bodyPr>
          <a:lstStyle/>
          <a:p>
            <a:pPr indent="-355600" lvl="0" marL="457200" rtl="0" algn="l">
              <a:spcBef>
                <a:spcPts val="0"/>
              </a:spcBef>
              <a:spcAft>
                <a:spcPts val="0"/>
              </a:spcAft>
              <a:buSzPts val="2000"/>
              <a:buChar char="-"/>
            </a:pPr>
            <a:r>
              <a:rPr lang="en" sz="2000"/>
              <a:t>Because you don’t know your target</a:t>
            </a:r>
            <a:endParaRPr sz="2000"/>
          </a:p>
          <a:p>
            <a:pPr indent="-355600" lvl="0" marL="457200" rtl="0" algn="l">
              <a:spcBef>
                <a:spcPts val="0"/>
              </a:spcBef>
              <a:spcAft>
                <a:spcPts val="0"/>
              </a:spcAft>
              <a:buSzPts val="2000"/>
              <a:buChar char="-"/>
            </a:pPr>
            <a:r>
              <a:rPr lang="en" sz="2000"/>
              <a:t>Because you want to see other hosts present in network</a:t>
            </a:r>
            <a:endParaRPr sz="2000"/>
          </a:p>
          <a:p>
            <a:pPr indent="-355600" lvl="0" marL="457200" rtl="0" algn="l">
              <a:spcBef>
                <a:spcPts val="0"/>
              </a:spcBef>
              <a:spcAft>
                <a:spcPts val="0"/>
              </a:spcAft>
              <a:buSzPts val="2000"/>
              <a:buChar char="-"/>
            </a:pPr>
            <a:r>
              <a:rPr lang="en" sz="2000"/>
              <a:t>Because you want to convert unmanaged host or targets to a managed list of host or targets on your network</a:t>
            </a:r>
            <a:endParaRPr sz="2000"/>
          </a:p>
          <a:p>
            <a:pPr indent="0" lvl="0" marL="0" rtl="0" algn="l">
              <a:spcBef>
                <a:spcPts val="1200"/>
              </a:spcBef>
              <a:spcAft>
                <a:spcPts val="0"/>
              </a:spcAft>
              <a:buNone/>
            </a:pPr>
            <a:r>
              <a:rPr lang="en" sz="2000"/>
              <a:t>This is what you want to recon on a network</a:t>
            </a:r>
            <a:endParaRPr sz="2000"/>
          </a:p>
          <a:p>
            <a:pPr indent="0" lvl="0" marL="457200" rtl="0" algn="l">
              <a:spcBef>
                <a:spcPts val="1200"/>
              </a:spcBef>
              <a:spcAft>
                <a:spcPts val="1200"/>
              </a:spcAft>
              <a:buNone/>
            </a:pPr>
            <a:r>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200"/>
              <a:t>Let’s discuss on some open source tools enumerating a Target  </a:t>
            </a:r>
            <a:endParaRPr/>
          </a:p>
        </p:txBody>
      </p:sp>
      <p:sp>
        <p:nvSpPr>
          <p:cNvPr id="165" name="Google Shape;165;p28"/>
          <p:cNvSpPr txBox="1"/>
          <p:nvPr>
            <p:ph idx="1" type="body"/>
          </p:nvPr>
        </p:nvSpPr>
        <p:spPr>
          <a:xfrm>
            <a:off x="311700" y="1543050"/>
            <a:ext cx="8520600" cy="3025800"/>
          </a:xfrm>
          <a:prstGeom prst="rect">
            <a:avLst/>
          </a:prstGeom>
        </p:spPr>
        <p:txBody>
          <a:bodyPr anchorCtr="0" anchor="t" bIns="91425" lIns="91425" spcFirstLastPara="1" rIns="91425" wrap="square" tIns="91425">
            <a:normAutofit/>
          </a:bodyPr>
          <a:lstStyle/>
          <a:p>
            <a:pPr indent="0" lvl="0" marL="0" rtl="0" algn="l">
              <a:lnSpc>
                <a:spcPct val="120000"/>
              </a:lnSpc>
              <a:spcBef>
                <a:spcPts val="1000"/>
              </a:spcBef>
              <a:spcAft>
                <a:spcPts val="0"/>
              </a:spcAft>
              <a:buClr>
                <a:schemeClr val="dk1"/>
              </a:buClr>
              <a:buSzPts val="1100"/>
              <a:buFont typeface="Arial"/>
              <a:buNone/>
            </a:pPr>
            <a:r>
              <a:rPr lang="en" sz="2000">
                <a:solidFill>
                  <a:srgbClr val="B71E42"/>
                </a:solidFill>
              </a:rPr>
              <a:t>1.</a:t>
            </a:r>
            <a:r>
              <a:rPr lang="en" sz="2000">
                <a:solidFill>
                  <a:schemeClr val="dk1"/>
                </a:solidFill>
              </a:rPr>
              <a:t>Host</a:t>
            </a:r>
            <a:endParaRPr sz="2000">
              <a:solidFill>
                <a:schemeClr val="dk1"/>
              </a:solidFill>
            </a:endParaRPr>
          </a:p>
          <a:p>
            <a:pPr indent="0" lvl="0" marL="0" rtl="0" algn="l">
              <a:lnSpc>
                <a:spcPct val="120000"/>
              </a:lnSpc>
              <a:spcBef>
                <a:spcPts val="1000"/>
              </a:spcBef>
              <a:spcAft>
                <a:spcPts val="0"/>
              </a:spcAft>
              <a:buClr>
                <a:schemeClr val="dk1"/>
              </a:buClr>
              <a:buSzPts val="1100"/>
              <a:buFont typeface="Arial"/>
              <a:buNone/>
            </a:pPr>
            <a:r>
              <a:rPr lang="en" sz="2000">
                <a:solidFill>
                  <a:srgbClr val="B71E42"/>
                </a:solidFill>
              </a:rPr>
              <a:t>2.</a:t>
            </a:r>
            <a:r>
              <a:rPr lang="en" sz="2000">
                <a:solidFill>
                  <a:schemeClr val="dk1"/>
                </a:solidFill>
              </a:rPr>
              <a:t>Nmap</a:t>
            </a:r>
            <a:endParaRPr sz="2000">
              <a:solidFill>
                <a:schemeClr val="dk1"/>
              </a:solidFill>
            </a:endParaRPr>
          </a:p>
          <a:p>
            <a:pPr indent="0" lvl="0" marL="0" rtl="0" algn="l">
              <a:lnSpc>
                <a:spcPct val="120000"/>
              </a:lnSpc>
              <a:spcBef>
                <a:spcPts val="1000"/>
              </a:spcBef>
              <a:spcAft>
                <a:spcPts val="0"/>
              </a:spcAft>
              <a:buClr>
                <a:schemeClr val="dk1"/>
              </a:buClr>
              <a:buSzPts val="1100"/>
              <a:buFont typeface="Arial"/>
              <a:buNone/>
            </a:pPr>
            <a:r>
              <a:rPr lang="en" sz="2000">
                <a:solidFill>
                  <a:srgbClr val="B71E42"/>
                </a:solidFill>
              </a:rPr>
              <a:t>3.</a:t>
            </a:r>
            <a:r>
              <a:rPr lang="en" sz="2000">
                <a:solidFill>
                  <a:schemeClr val="dk1"/>
                </a:solidFill>
              </a:rPr>
              <a:t>Nslookup</a:t>
            </a:r>
            <a:endParaRPr sz="2000">
              <a:solidFill>
                <a:schemeClr val="dk1"/>
              </a:solidFill>
            </a:endParaRPr>
          </a:p>
          <a:p>
            <a:pPr indent="0" lvl="0" marL="0" rtl="0" algn="l">
              <a:lnSpc>
                <a:spcPct val="120000"/>
              </a:lnSpc>
              <a:spcBef>
                <a:spcPts val="1000"/>
              </a:spcBef>
              <a:spcAft>
                <a:spcPts val="0"/>
              </a:spcAft>
              <a:buClr>
                <a:schemeClr val="dk1"/>
              </a:buClr>
              <a:buSzPts val="1100"/>
              <a:buFont typeface="Arial"/>
              <a:buNone/>
            </a:pPr>
            <a:r>
              <a:rPr lang="en" sz="2000">
                <a:solidFill>
                  <a:srgbClr val="B71E42"/>
                </a:solidFill>
              </a:rPr>
              <a:t>4.</a:t>
            </a:r>
            <a:r>
              <a:rPr lang="en" sz="2000">
                <a:solidFill>
                  <a:schemeClr val="dk1"/>
                </a:solidFill>
              </a:rPr>
              <a:t>Httpstatus.io</a:t>
            </a:r>
            <a:endParaRPr sz="2000">
              <a:solidFill>
                <a:schemeClr val="dk1"/>
              </a:solidFill>
            </a:endParaRPr>
          </a:p>
          <a:p>
            <a:pPr indent="0" lvl="0" marL="0" rtl="0" algn="l">
              <a:lnSpc>
                <a:spcPct val="120000"/>
              </a:lnSpc>
              <a:spcBef>
                <a:spcPts val="1000"/>
              </a:spcBef>
              <a:spcAft>
                <a:spcPts val="0"/>
              </a:spcAft>
              <a:buClr>
                <a:schemeClr val="dk1"/>
              </a:buClr>
              <a:buSzPts val="1100"/>
              <a:buFont typeface="Arial"/>
              <a:buNone/>
            </a:pPr>
            <a:r>
              <a:rPr lang="en" sz="2000">
                <a:solidFill>
                  <a:schemeClr val="dk1"/>
                </a:solidFill>
              </a:rPr>
              <a:t>5.Sub-domain Enumeration in CLI</a:t>
            </a:r>
            <a:endParaRPr sz="2000">
              <a:solidFill>
                <a:schemeClr val="dk1"/>
              </a:solidFill>
            </a:endParaRPr>
          </a:p>
          <a:p>
            <a:pPr indent="0" lvl="0" marL="0" rtl="0" algn="l">
              <a:spcBef>
                <a:spcPts val="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Host</a:t>
            </a:r>
            <a:endParaRPr/>
          </a:p>
        </p:txBody>
      </p:sp>
      <p:sp>
        <p:nvSpPr>
          <p:cNvPr id="171" name="Google Shape;171;p2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rPr lang="en"/>
              <a:t>Host command in Linux system is used for DNS (Domain Name System) lookup operations. In simple words, this command is used to find the IP address of a particular domain name or if you want to find out the domain name of a particular IP address the host command becomes handy.</a:t>
            </a:r>
            <a:endParaRPr/>
          </a:p>
          <a:p>
            <a:pPr indent="0" lvl="0" marL="0" rtl="0" algn="l">
              <a:lnSpc>
                <a:spcPct val="120000"/>
              </a:lnSpc>
              <a:spcBef>
                <a:spcPts val="1200"/>
              </a:spcBef>
              <a:spcAft>
                <a:spcPts val="0"/>
              </a:spcAft>
              <a:buNone/>
            </a:pPr>
            <a:r>
              <a:rPr lang="en" sz="2000">
                <a:solidFill>
                  <a:srgbClr val="B71E42"/>
                </a:solidFill>
              </a:rPr>
              <a:t>•</a:t>
            </a:r>
            <a:r>
              <a:rPr lang="en" sz="2000">
                <a:solidFill>
                  <a:srgbClr val="004D40"/>
                </a:solidFill>
              </a:rPr>
              <a:t>Try</a:t>
            </a:r>
            <a:r>
              <a:rPr lang="en" sz="2000">
                <a:solidFill>
                  <a:srgbClr val="004D40"/>
                </a:solidFill>
              </a:rPr>
              <a:t>: </a:t>
            </a:r>
            <a:r>
              <a:rPr lang="en" sz="2000">
                <a:solidFill>
                  <a:srgbClr val="004D40"/>
                </a:solidFill>
              </a:rPr>
              <a:t>host 143.166.147.101</a:t>
            </a:r>
            <a:endParaRPr sz="2000">
              <a:solidFill>
                <a:srgbClr val="004D40"/>
              </a:solidFill>
            </a:endParaRPr>
          </a:p>
          <a:p>
            <a:pPr indent="0" lvl="0" marL="0" rtl="0" algn="l">
              <a:spcBef>
                <a:spcPts val="1200"/>
              </a:spcBef>
              <a:spcAft>
                <a:spcPts val="0"/>
              </a:spcAft>
              <a:buClr>
                <a:schemeClr val="dk1"/>
              </a:buClr>
              <a:buSzPts val="1100"/>
              <a:buFont typeface="Arial"/>
              <a:buNone/>
            </a:pPr>
            <a:r>
              <a:rPr lang="en"/>
              <a:t>Check for it’s options to see how it works! ”man host”</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77" name="Google Shape;177;p3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0"/>
          <p:cNvPicPr preferRelativeResize="0"/>
          <p:nvPr/>
        </p:nvPicPr>
        <p:blipFill>
          <a:blip r:embed="rId3">
            <a:alphaModFix/>
          </a:blip>
          <a:stretch>
            <a:fillRect/>
          </a:stretch>
        </p:blipFill>
        <p:spPr>
          <a:xfrm>
            <a:off x="120975" y="2058875"/>
            <a:ext cx="8822524" cy="1025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Nmap	</a:t>
            </a:r>
            <a:endParaRPr/>
          </a:p>
        </p:txBody>
      </p:sp>
      <p:sp>
        <p:nvSpPr>
          <p:cNvPr id="184" name="Google Shape;184;p3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en" sz="6076"/>
              <a:t>Nmap is a fingerprinting tool used to find which devices are running on their network, discover open ports and services, and detect vulnerabilities.</a:t>
            </a:r>
            <a:endParaRPr sz="6076"/>
          </a:p>
          <a:p>
            <a:pPr indent="0" lvl="0" marL="0" rtl="0" algn="l">
              <a:spcBef>
                <a:spcPts val="1200"/>
              </a:spcBef>
              <a:spcAft>
                <a:spcPts val="0"/>
              </a:spcAft>
              <a:buNone/>
            </a:pPr>
            <a:r>
              <a:rPr lang="en" sz="6076">
                <a:solidFill>
                  <a:srgbClr val="980000"/>
                </a:solidFill>
              </a:rPr>
              <a:t>Try</a:t>
            </a:r>
            <a:r>
              <a:rPr lang="en" sz="6076"/>
              <a:t>: nmap dell.com</a:t>
            </a:r>
            <a:endParaRPr sz="6076"/>
          </a:p>
          <a:p>
            <a:pPr indent="0" lvl="0" marL="0" rtl="0" algn="l">
              <a:spcBef>
                <a:spcPts val="1200"/>
              </a:spcBef>
              <a:spcAft>
                <a:spcPts val="0"/>
              </a:spcAft>
              <a:buNone/>
            </a:pPr>
            <a:r>
              <a:rPr lang="en" sz="6076"/>
              <a:t>Check for it’s options to see how it works! ”man nmap”</a:t>
            </a:r>
            <a:endParaRPr sz="6076"/>
          </a:p>
          <a:p>
            <a:pPr indent="0" lvl="0" marL="0" rtl="0" algn="l">
              <a:spcBef>
                <a:spcPts val="1200"/>
              </a:spcBef>
              <a:spcAft>
                <a:spcPts val="0"/>
              </a:spcAft>
              <a:buNone/>
            </a:pPr>
            <a:r>
              <a:t/>
            </a:r>
            <a:endParaRPr sz="6076"/>
          </a:p>
          <a:p>
            <a:pPr indent="0" lvl="0" marL="0" rtl="0" algn="l">
              <a:spcBef>
                <a:spcPts val="1200"/>
              </a:spcBef>
              <a:spcAft>
                <a:spcPts val="0"/>
              </a:spcAft>
              <a:buNone/>
            </a:pPr>
            <a:r>
              <a:rPr lang="en" sz="3646"/>
              <a:t>To install:</a:t>
            </a:r>
            <a:endParaRPr sz="3646"/>
          </a:p>
          <a:p>
            <a:pPr indent="-276957" lvl="0" marL="457200" marR="177800" rtl="0" algn="l">
              <a:spcBef>
                <a:spcPts val="1200"/>
              </a:spcBef>
              <a:spcAft>
                <a:spcPts val="0"/>
              </a:spcAft>
              <a:buClr>
                <a:srgbClr val="404040"/>
              </a:buClr>
              <a:buSzPct val="100000"/>
              <a:buFont typeface="Courier New"/>
              <a:buAutoNum type="arabicPeriod"/>
            </a:pPr>
            <a:r>
              <a:rPr lang="en" sz="3046">
                <a:solidFill>
                  <a:srgbClr val="404040"/>
                </a:solidFill>
                <a:highlight>
                  <a:srgbClr val="F7F7F7"/>
                </a:highlight>
                <a:latin typeface="Courier New"/>
                <a:ea typeface="Courier New"/>
                <a:cs typeface="Courier New"/>
                <a:sym typeface="Courier New"/>
              </a:rPr>
              <a:t>sudo apt-get update</a:t>
            </a:r>
            <a:endParaRPr sz="3046">
              <a:solidFill>
                <a:srgbClr val="404040"/>
              </a:solidFill>
              <a:highlight>
                <a:srgbClr val="F7F7F7"/>
              </a:highlight>
              <a:latin typeface="Courier New"/>
              <a:ea typeface="Courier New"/>
              <a:cs typeface="Courier New"/>
              <a:sym typeface="Courier New"/>
            </a:endParaRPr>
          </a:p>
          <a:p>
            <a:pPr indent="-276957" lvl="0" marL="457200" marR="177800" rtl="0" algn="l">
              <a:spcBef>
                <a:spcPts val="0"/>
              </a:spcBef>
              <a:spcAft>
                <a:spcPts val="0"/>
              </a:spcAft>
              <a:buClr>
                <a:srgbClr val="404040"/>
              </a:buClr>
              <a:buSzPct val="100000"/>
              <a:buFont typeface="Courier New"/>
              <a:buAutoNum type="arabicPeriod"/>
            </a:pPr>
            <a:r>
              <a:rPr lang="en" sz="3046">
                <a:solidFill>
                  <a:srgbClr val="404040"/>
                </a:solidFill>
                <a:highlight>
                  <a:srgbClr val="F7F7F7"/>
                </a:highlight>
                <a:latin typeface="Courier New"/>
                <a:ea typeface="Courier New"/>
                <a:cs typeface="Courier New"/>
                <a:sym typeface="Courier New"/>
              </a:rPr>
              <a:t>sudo apt-get install nmap </a:t>
            </a:r>
            <a:endParaRPr sz="3046">
              <a:solidFill>
                <a:srgbClr val="404040"/>
              </a:solidFill>
              <a:highlight>
                <a:srgbClr val="F7F7F7"/>
              </a:highlight>
              <a:latin typeface="Courier New"/>
              <a:ea typeface="Courier New"/>
              <a:cs typeface="Courier New"/>
              <a:sym typeface="Courier New"/>
            </a:endParaRPr>
          </a:p>
          <a:p>
            <a:pPr indent="-276957" lvl="0" marL="457200" marR="177800" rtl="0" algn="l">
              <a:spcBef>
                <a:spcPts val="0"/>
              </a:spcBef>
              <a:spcAft>
                <a:spcPts val="0"/>
              </a:spcAft>
              <a:buClr>
                <a:srgbClr val="404040"/>
              </a:buClr>
              <a:buSzPct val="100000"/>
              <a:buFont typeface="Courier New"/>
              <a:buAutoNum type="arabicPeriod"/>
            </a:pPr>
            <a:r>
              <a:rPr lang="en" sz="3046">
                <a:solidFill>
                  <a:srgbClr val="404040"/>
                </a:solidFill>
                <a:highlight>
                  <a:srgbClr val="F7F7F7"/>
                </a:highlight>
                <a:latin typeface="Courier New"/>
                <a:ea typeface="Courier New"/>
                <a:cs typeface="Courier New"/>
                <a:sym typeface="Courier New"/>
              </a:rPr>
              <a:t>nmap --version</a:t>
            </a:r>
            <a:endParaRPr sz="1200">
              <a:solidFill>
                <a:srgbClr val="404040"/>
              </a:solidFill>
              <a:highlight>
                <a:srgbClr val="F7F7F7"/>
              </a:highlight>
              <a:latin typeface="Courier New"/>
              <a:ea typeface="Courier New"/>
              <a:cs typeface="Courier New"/>
              <a:sym typeface="Courier New"/>
            </a:endParaRPr>
          </a:p>
          <a:p>
            <a:pPr indent="0" lvl="0" marL="0" marR="177800" rtl="0" algn="l">
              <a:spcBef>
                <a:spcPts val="0"/>
              </a:spcBef>
              <a:spcAft>
                <a:spcPts val="0"/>
              </a:spcAft>
              <a:buNone/>
            </a:pPr>
            <a:r>
              <a:t/>
            </a:r>
            <a:endParaRPr sz="3046">
              <a:solidFill>
                <a:srgbClr val="404040"/>
              </a:solidFill>
              <a:highlight>
                <a:srgbClr val="F7F7F7"/>
              </a:highlight>
              <a:latin typeface="Courier New"/>
              <a:ea typeface="Courier New"/>
              <a:cs typeface="Courier New"/>
              <a:sym typeface="Courier New"/>
            </a:endParaRPr>
          </a:p>
          <a:p>
            <a:pPr indent="0" lvl="0" marL="177800" marR="177800" rtl="0" algn="l">
              <a:spcBef>
                <a:spcPts val="0"/>
              </a:spcBef>
              <a:spcAft>
                <a:spcPts val="0"/>
              </a:spcAft>
              <a:buNone/>
            </a:pPr>
            <a:r>
              <a:t/>
            </a:r>
            <a:endParaRPr sz="3046">
              <a:solidFill>
                <a:srgbClr val="404040"/>
              </a:solidFill>
              <a:highlight>
                <a:srgbClr val="F7F7F7"/>
              </a:highlight>
              <a:latin typeface="Courier New"/>
              <a:ea typeface="Courier New"/>
              <a:cs typeface="Courier New"/>
              <a:sym typeface="Courier New"/>
            </a:endParaRPr>
          </a:p>
          <a:p>
            <a:pPr indent="0" lvl="0" marL="0" rtl="0" algn="l">
              <a:spcBef>
                <a:spcPts val="1200"/>
              </a:spcBef>
              <a:spcAft>
                <a:spcPts val="0"/>
              </a:spcAft>
              <a:buClr>
                <a:schemeClr val="dk1"/>
              </a:buClr>
              <a:buSzPct val="61111"/>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 name="Shape 67"/>
        <p:cNvGrpSpPr/>
        <p:nvPr/>
      </p:nvGrpSpPr>
      <p:grpSpPr>
        <a:xfrm>
          <a:off x="0" y="0"/>
          <a:ext cx="0" cy="0"/>
          <a:chOff x="0" y="0"/>
          <a:chExt cx="0" cy="0"/>
        </a:xfrm>
      </p:grpSpPr>
      <p:pic>
        <p:nvPicPr>
          <p:cNvPr id="68" name="Google Shape;68;p14"/>
          <p:cNvPicPr preferRelativeResize="0"/>
          <p:nvPr/>
        </p:nvPicPr>
        <p:blipFill rotWithShape="1">
          <a:blip r:embed="rId4">
            <a:alphaModFix/>
          </a:blip>
          <a:srcRect b="0" l="0" r="2496" t="0"/>
          <a:stretch/>
        </p:blipFill>
        <p:spPr>
          <a:xfrm>
            <a:off x="473525" y="298120"/>
            <a:ext cx="1878925" cy="154595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69" name="Google Shape;69;p14"/>
          <p:cNvPicPr preferRelativeResize="0"/>
          <p:nvPr/>
        </p:nvPicPr>
        <p:blipFill>
          <a:blip r:embed="rId5">
            <a:alphaModFix/>
          </a:blip>
          <a:stretch>
            <a:fillRect/>
          </a:stretch>
        </p:blipFill>
        <p:spPr>
          <a:xfrm>
            <a:off x="2616882" y="729650"/>
            <a:ext cx="1878918" cy="159067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70" name="Google Shape;70;p14"/>
          <p:cNvPicPr preferRelativeResize="0"/>
          <p:nvPr/>
        </p:nvPicPr>
        <p:blipFill>
          <a:blip r:embed="rId6">
            <a:alphaModFix/>
          </a:blip>
          <a:stretch>
            <a:fillRect/>
          </a:stretch>
        </p:blipFill>
        <p:spPr>
          <a:xfrm>
            <a:off x="4653000" y="986468"/>
            <a:ext cx="1676400" cy="2102132"/>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pic>
        <p:nvPicPr>
          <p:cNvPr id="71" name="Google Shape;71;p14"/>
          <p:cNvPicPr preferRelativeResize="0"/>
          <p:nvPr/>
        </p:nvPicPr>
        <p:blipFill rotWithShape="1">
          <a:blip r:embed="rId7">
            <a:alphaModFix/>
          </a:blip>
          <a:srcRect b="48565" l="13615" r="16346" t="12978"/>
          <a:stretch/>
        </p:blipFill>
        <p:spPr>
          <a:xfrm>
            <a:off x="6499425" y="2650725"/>
            <a:ext cx="2181225" cy="159067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72" name="Google Shape;72;p14"/>
          <p:cNvSpPr txBox="1"/>
          <p:nvPr/>
        </p:nvSpPr>
        <p:spPr>
          <a:xfrm>
            <a:off x="368250" y="2240150"/>
            <a:ext cx="204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highlight>
                  <a:schemeClr val="lt1"/>
                </a:highlight>
                <a:latin typeface="EB Garamond"/>
                <a:ea typeface="EB Garamond"/>
                <a:cs typeface="EB Garamond"/>
                <a:sym typeface="EB Garamond"/>
              </a:rPr>
              <a:t>Lalithya Malyala</a:t>
            </a:r>
            <a:endParaRPr b="1" sz="1800">
              <a:solidFill>
                <a:schemeClr val="dk2"/>
              </a:solidFill>
              <a:highlight>
                <a:schemeClr val="lt1"/>
              </a:highlight>
              <a:latin typeface="EB Garamond"/>
              <a:ea typeface="EB Garamond"/>
              <a:cs typeface="EB Garamond"/>
              <a:sym typeface="EB Garamond"/>
            </a:endParaRPr>
          </a:p>
        </p:txBody>
      </p:sp>
      <p:sp>
        <p:nvSpPr>
          <p:cNvPr id="73" name="Google Shape;73;p14"/>
          <p:cNvSpPr txBox="1"/>
          <p:nvPr/>
        </p:nvSpPr>
        <p:spPr>
          <a:xfrm>
            <a:off x="2654250" y="2468750"/>
            <a:ext cx="204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highlight>
                  <a:schemeClr val="lt1"/>
                </a:highlight>
                <a:latin typeface="EB Garamond"/>
                <a:ea typeface="EB Garamond"/>
                <a:cs typeface="EB Garamond"/>
                <a:sym typeface="EB Garamond"/>
              </a:rPr>
              <a:t>Mrigakshi Goe</a:t>
            </a:r>
            <a:r>
              <a:rPr b="1" lang="en">
                <a:solidFill>
                  <a:schemeClr val="dk2"/>
                </a:solidFill>
                <a:highlight>
                  <a:schemeClr val="lt1"/>
                </a:highlight>
                <a:latin typeface="Source Code Pro"/>
                <a:ea typeface="Source Code Pro"/>
                <a:cs typeface="Source Code Pro"/>
                <a:sym typeface="Source Code Pro"/>
              </a:rPr>
              <a:t>l</a:t>
            </a:r>
            <a:endParaRPr b="1">
              <a:solidFill>
                <a:schemeClr val="dk2"/>
              </a:solidFill>
              <a:highlight>
                <a:schemeClr val="lt1"/>
              </a:highlight>
              <a:latin typeface="Source Code Pro"/>
              <a:ea typeface="Source Code Pro"/>
              <a:cs typeface="Source Code Pro"/>
              <a:sym typeface="Source Code Pro"/>
            </a:endParaRPr>
          </a:p>
        </p:txBody>
      </p:sp>
      <p:sp>
        <p:nvSpPr>
          <p:cNvPr id="74" name="Google Shape;74;p14"/>
          <p:cNvSpPr txBox="1"/>
          <p:nvPr/>
        </p:nvSpPr>
        <p:spPr>
          <a:xfrm>
            <a:off x="4635450" y="3383150"/>
            <a:ext cx="204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highlight>
                  <a:schemeClr val="lt1"/>
                </a:highlight>
                <a:latin typeface="EB Garamond"/>
                <a:ea typeface="EB Garamond"/>
                <a:cs typeface="EB Garamond"/>
                <a:sym typeface="EB Garamond"/>
              </a:rPr>
              <a:t>Aarti Gadhia</a:t>
            </a:r>
            <a:endParaRPr b="1" sz="1800">
              <a:solidFill>
                <a:schemeClr val="dk2"/>
              </a:solidFill>
              <a:highlight>
                <a:schemeClr val="lt1"/>
              </a:highlight>
              <a:latin typeface="EB Garamond"/>
              <a:ea typeface="EB Garamond"/>
              <a:cs typeface="EB Garamond"/>
              <a:sym typeface="EB Garamond"/>
            </a:endParaRPr>
          </a:p>
        </p:txBody>
      </p:sp>
      <p:sp>
        <p:nvSpPr>
          <p:cNvPr id="75" name="Google Shape;75;p14"/>
          <p:cNvSpPr txBox="1"/>
          <p:nvPr/>
        </p:nvSpPr>
        <p:spPr>
          <a:xfrm>
            <a:off x="6616650" y="4602350"/>
            <a:ext cx="204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highlight>
                  <a:schemeClr val="lt1"/>
                </a:highlight>
                <a:latin typeface="EB Garamond"/>
                <a:ea typeface="EB Garamond"/>
                <a:cs typeface="EB Garamond"/>
                <a:sym typeface="EB Garamond"/>
              </a:rPr>
              <a:t>Farah Hawa</a:t>
            </a:r>
            <a:endParaRPr b="1">
              <a:solidFill>
                <a:schemeClr val="dk2"/>
              </a:solidFill>
              <a:highlight>
                <a:schemeClr val="lt1"/>
              </a:highlight>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p:tgtEl>
                                          <p:spTgt spid="7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1000"/>
                                        <p:tgtEl>
                                          <p:spTgt spid="6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additive="base">
                                        <p:cTn dur="1000"/>
                                        <p:tgtEl>
                                          <p:spTgt spid="68"/>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1000"/>
                                        <p:tgtEl>
                                          <p:spTgt spid="71"/>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90" name="Google Shape;190;p32"/>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2"/>
          <p:cNvPicPr preferRelativeResize="0"/>
          <p:nvPr/>
        </p:nvPicPr>
        <p:blipFill>
          <a:blip r:embed="rId3">
            <a:alphaModFix/>
          </a:blip>
          <a:stretch>
            <a:fillRect/>
          </a:stretch>
        </p:blipFill>
        <p:spPr>
          <a:xfrm>
            <a:off x="185250" y="1561500"/>
            <a:ext cx="8793976" cy="1953250"/>
          </a:xfrm>
          <a:prstGeom prst="rect">
            <a:avLst/>
          </a:prstGeom>
          <a:noFill/>
          <a:ln>
            <a:noFill/>
          </a:ln>
        </p:spPr>
      </p:pic>
      <p:pic>
        <p:nvPicPr>
          <p:cNvPr id="192" name="Google Shape;192;p32"/>
          <p:cNvPicPr preferRelativeResize="0"/>
          <p:nvPr/>
        </p:nvPicPr>
        <p:blipFill>
          <a:blip r:embed="rId4">
            <a:alphaModFix/>
          </a:blip>
          <a:stretch>
            <a:fillRect/>
          </a:stretch>
        </p:blipFill>
        <p:spPr>
          <a:xfrm>
            <a:off x="78100" y="1480975"/>
            <a:ext cx="8965400" cy="2181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nslookup</a:t>
            </a:r>
            <a:endParaRPr/>
          </a:p>
        </p:txBody>
      </p:sp>
      <p:sp>
        <p:nvSpPr>
          <p:cNvPr id="198" name="Google Shape;198;p3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lnSpcReduction="20000"/>
          </a:bodyPr>
          <a:lstStyle/>
          <a:p>
            <a:pPr indent="0" lvl="0" marL="0" rtl="0" algn="l">
              <a:lnSpc>
                <a:spcPct val="120000"/>
              </a:lnSpc>
              <a:spcBef>
                <a:spcPts val="1000"/>
              </a:spcBef>
              <a:spcAft>
                <a:spcPts val="0"/>
              </a:spcAft>
              <a:buClr>
                <a:schemeClr val="dk1"/>
              </a:buClr>
              <a:buSzPts val="1100"/>
              <a:buFont typeface="Arial"/>
              <a:buNone/>
            </a:pPr>
            <a:r>
              <a:rPr lang="en" sz="2000">
                <a:solidFill>
                  <a:srgbClr val="B71E42"/>
                </a:solidFill>
              </a:rPr>
              <a:t>•</a:t>
            </a:r>
            <a:r>
              <a:rPr lang="en" sz="2000">
                <a:solidFill>
                  <a:srgbClr val="3A3A3A"/>
                </a:solidFill>
              </a:rPr>
              <a:t>Short for “name server lookup,” nslookup gives you a way to research information about a domain name and identify problems. You can also use monitoring tools to help track DNS information.</a:t>
            </a:r>
            <a:endParaRPr sz="2000">
              <a:solidFill>
                <a:srgbClr val="3A3A3A"/>
              </a:solidFill>
            </a:endParaRPr>
          </a:p>
          <a:p>
            <a:pPr indent="0" lvl="0" marL="0" rtl="0" algn="l">
              <a:lnSpc>
                <a:spcPct val="120000"/>
              </a:lnSpc>
              <a:spcBef>
                <a:spcPts val="1000"/>
              </a:spcBef>
              <a:spcAft>
                <a:spcPts val="0"/>
              </a:spcAft>
              <a:buClr>
                <a:schemeClr val="dk1"/>
              </a:buClr>
              <a:buSzPts val="1100"/>
              <a:buFont typeface="Arial"/>
              <a:buNone/>
            </a:pPr>
            <a:r>
              <a:rPr lang="en" sz="2000">
                <a:solidFill>
                  <a:srgbClr val="B71E42"/>
                </a:solidFill>
              </a:rPr>
              <a:t>Try</a:t>
            </a:r>
            <a:r>
              <a:rPr lang="en" sz="2000">
                <a:solidFill>
                  <a:srgbClr val="3C3C3C"/>
                </a:solidFill>
              </a:rPr>
              <a:t>: nslookup </a:t>
            </a:r>
            <a:endParaRPr sz="2000">
              <a:solidFill>
                <a:srgbClr val="3C3C3C"/>
              </a:solidFill>
            </a:endParaRPr>
          </a:p>
          <a:p>
            <a:pPr indent="0" lvl="0" marL="0" rtl="0" algn="l">
              <a:lnSpc>
                <a:spcPct val="120000"/>
              </a:lnSpc>
              <a:spcBef>
                <a:spcPts val="1000"/>
              </a:spcBef>
              <a:spcAft>
                <a:spcPts val="0"/>
              </a:spcAft>
              <a:buClr>
                <a:schemeClr val="dk1"/>
              </a:buClr>
              <a:buSzPts val="1100"/>
              <a:buFont typeface="Arial"/>
              <a:buNone/>
            </a:pPr>
            <a:r>
              <a:rPr lang="en" sz="2000">
                <a:solidFill>
                  <a:srgbClr val="3C3C3C"/>
                </a:solidFill>
              </a:rPr>
              <a:t>Set type = ns </a:t>
            </a:r>
            <a:endParaRPr sz="2000">
              <a:solidFill>
                <a:srgbClr val="3C3C3C"/>
              </a:solidFill>
            </a:endParaRPr>
          </a:p>
          <a:p>
            <a:pPr indent="0" lvl="0" marL="0" rtl="0" algn="l">
              <a:lnSpc>
                <a:spcPct val="120000"/>
              </a:lnSpc>
              <a:spcBef>
                <a:spcPts val="1000"/>
              </a:spcBef>
              <a:spcAft>
                <a:spcPts val="0"/>
              </a:spcAft>
              <a:buClr>
                <a:schemeClr val="dk1"/>
              </a:buClr>
              <a:buSzPts val="1100"/>
              <a:buFont typeface="Arial"/>
              <a:buNone/>
            </a:pPr>
            <a:r>
              <a:rPr lang="en" sz="2000">
                <a:solidFill>
                  <a:srgbClr val="3C3C3C"/>
                </a:solidFill>
              </a:rPr>
              <a:t>dell.com</a:t>
            </a:r>
            <a:endParaRPr sz="2000">
              <a:solidFill>
                <a:srgbClr val="3C3C3C"/>
              </a:solidFill>
            </a:endParaRPr>
          </a:p>
          <a:p>
            <a:pPr indent="0" lvl="0" marL="0" rtl="0" algn="l">
              <a:spcBef>
                <a:spcPts val="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04" name="Google Shape;204;p3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5" name="Google Shape;205;p34"/>
          <p:cNvPicPr preferRelativeResize="0"/>
          <p:nvPr/>
        </p:nvPicPr>
        <p:blipFill>
          <a:blip r:embed="rId3">
            <a:alphaModFix/>
          </a:blip>
          <a:stretch>
            <a:fillRect/>
          </a:stretch>
        </p:blipFill>
        <p:spPr>
          <a:xfrm>
            <a:off x="242400" y="1621175"/>
            <a:ext cx="8789726" cy="2534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200"/>
              <a:t>Httpstatus.io  </a:t>
            </a:r>
            <a:endParaRPr/>
          </a:p>
        </p:txBody>
      </p:sp>
      <p:sp>
        <p:nvSpPr>
          <p:cNvPr id="211" name="Google Shape;211;p3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lnSpc>
                <a:spcPct val="120000"/>
              </a:lnSpc>
              <a:spcBef>
                <a:spcPts val="1000"/>
              </a:spcBef>
              <a:spcAft>
                <a:spcPts val="0"/>
              </a:spcAft>
              <a:buClr>
                <a:schemeClr val="dk1"/>
              </a:buClr>
              <a:buSzPts val="1100"/>
              <a:buFont typeface="Arial"/>
              <a:buNone/>
            </a:pPr>
            <a:r>
              <a:rPr lang="en" sz="2000">
                <a:solidFill>
                  <a:srgbClr val="B71E42"/>
                </a:solidFill>
              </a:rPr>
              <a:t>•</a:t>
            </a:r>
            <a:r>
              <a:rPr lang="en" sz="2000">
                <a:solidFill>
                  <a:srgbClr val="202124"/>
                </a:solidFill>
              </a:rPr>
              <a:t> </a:t>
            </a:r>
            <a:r>
              <a:rPr lang="en" sz="1200">
                <a:solidFill>
                  <a:srgbClr val="202124"/>
                </a:solidFill>
              </a:rPr>
              <a:t>You can use this </a:t>
            </a:r>
            <a:r>
              <a:rPr lang="en" sz="1200">
                <a:solidFill>
                  <a:srgbClr val="202124"/>
                </a:solidFill>
              </a:rPr>
              <a:t>tool to easily check HTTP status codes, status messages, response headers, and redirect chains returned by a server in response to a URL request by clients like a browser or search engine bot.</a:t>
            </a:r>
            <a:r>
              <a:rPr lang="en" sz="1100" u="sng">
                <a:solidFill>
                  <a:srgbClr val="1155CC"/>
                </a:solidFill>
                <a:latin typeface="Arial"/>
                <a:ea typeface="Arial"/>
                <a:cs typeface="Arial"/>
                <a:sym typeface="Arial"/>
                <a:hlinkClick r:id="rId3">
                  <a:extLst>
                    <a:ext uri="{A12FA001-AC4F-418D-AE19-62706E023703}">
                      <ahyp:hlinkClr val="tx"/>
                    </a:ext>
                  </a:extLst>
                </a:hlinkClick>
              </a:rPr>
              <a:t>https://httpstatus.io/</a:t>
            </a:r>
            <a:endParaRPr sz="2000">
              <a:solidFill>
                <a:srgbClr val="202124"/>
              </a:solidFill>
            </a:endParaRPr>
          </a:p>
          <a:p>
            <a:pPr indent="0" lvl="0" marL="0" rtl="0" algn="l">
              <a:spcBef>
                <a:spcPts val="0"/>
              </a:spcBef>
              <a:spcAft>
                <a:spcPts val="1200"/>
              </a:spcAft>
              <a:buNone/>
            </a:pPr>
            <a:r>
              <a:t/>
            </a:r>
            <a:endParaRPr sz="3200">
              <a:solidFill>
                <a:schemeClr val="dk1"/>
              </a:solidFill>
            </a:endParaRPr>
          </a:p>
        </p:txBody>
      </p:sp>
      <p:pic>
        <p:nvPicPr>
          <p:cNvPr id="212" name="Google Shape;212;p35"/>
          <p:cNvPicPr preferRelativeResize="0"/>
          <p:nvPr/>
        </p:nvPicPr>
        <p:blipFill>
          <a:blip r:embed="rId4">
            <a:alphaModFix/>
          </a:blip>
          <a:stretch>
            <a:fillRect/>
          </a:stretch>
        </p:blipFill>
        <p:spPr>
          <a:xfrm>
            <a:off x="0" y="2400325"/>
            <a:ext cx="9144000" cy="274317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idx="1" type="body"/>
          </p:nvPr>
        </p:nvSpPr>
        <p:spPr>
          <a:xfrm>
            <a:off x="755100" y="2816850"/>
            <a:ext cx="8077200" cy="1962300"/>
          </a:xfrm>
          <a:prstGeom prst="rect">
            <a:avLst/>
          </a:prstGeom>
        </p:spPr>
        <p:txBody>
          <a:bodyPr anchorCtr="0" anchor="t" bIns="91425" lIns="91425" spcFirstLastPara="1" rIns="91425" wrap="square" tIns="91425">
            <a:noAutofit/>
          </a:bodyPr>
          <a:lstStyle/>
          <a:p>
            <a:pPr indent="-320992" lvl="0" marL="457200" rtl="0" algn="l">
              <a:lnSpc>
                <a:spcPct val="150000"/>
              </a:lnSpc>
              <a:spcBef>
                <a:spcPts val="0"/>
              </a:spcBef>
              <a:spcAft>
                <a:spcPts val="0"/>
              </a:spcAft>
              <a:buSzPts val="1455"/>
              <a:buChar char="❖"/>
            </a:pPr>
            <a:r>
              <a:rPr lang="en" sz="1455"/>
              <a:t>A </a:t>
            </a:r>
            <a:r>
              <a:rPr b="1" lang="en" sz="1455"/>
              <a:t>realm</a:t>
            </a:r>
            <a:r>
              <a:rPr lang="en" sz="1455"/>
              <a:t> of administrative autonomy, authority or control within </a:t>
            </a:r>
            <a:r>
              <a:rPr b="1" lang="en" sz="1455"/>
              <a:t>Internet</a:t>
            </a:r>
            <a:r>
              <a:rPr lang="en" sz="1455"/>
              <a:t>.</a:t>
            </a:r>
            <a:endParaRPr sz="1455"/>
          </a:p>
          <a:p>
            <a:pPr indent="-320992" lvl="0" marL="457200" rtl="0" algn="l">
              <a:lnSpc>
                <a:spcPct val="150000"/>
              </a:lnSpc>
              <a:spcBef>
                <a:spcPts val="0"/>
              </a:spcBef>
              <a:spcAft>
                <a:spcPts val="0"/>
              </a:spcAft>
              <a:buSzPts val="1455"/>
              <a:buChar char="❖"/>
            </a:pPr>
            <a:r>
              <a:rPr lang="en" sz="1455"/>
              <a:t>Any names registered in </a:t>
            </a:r>
            <a:r>
              <a:rPr b="1" lang="en" sz="1455"/>
              <a:t>DNS</a:t>
            </a:r>
            <a:r>
              <a:rPr lang="en" sz="1455"/>
              <a:t>.</a:t>
            </a:r>
            <a:endParaRPr sz="1455"/>
          </a:p>
          <a:p>
            <a:pPr indent="-320992" lvl="0" marL="457200" rtl="0" algn="l">
              <a:lnSpc>
                <a:spcPct val="150000"/>
              </a:lnSpc>
              <a:spcBef>
                <a:spcPts val="0"/>
              </a:spcBef>
              <a:spcAft>
                <a:spcPts val="0"/>
              </a:spcAft>
              <a:buSzPts val="1455"/>
              <a:buChar char="❖"/>
            </a:pPr>
            <a:r>
              <a:rPr lang="en" sz="1455"/>
              <a:t>Helps </a:t>
            </a:r>
            <a:r>
              <a:rPr b="1" lang="en" sz="1455"/>
              <a:t>identify</a:t>
            </a:r>
            <a:r>
              <a:rPr lang="en" sz="1455"/>
              <a:t> resources in the internet.</a:t>
            </a:r>
            <a:endParaRPr sz="1455"/>
          </a:p>
          <a:p>
            <a:pPr indent="-320992" lvl="0" marL="457200" rtl="0" algn="l">
              <a:lnSpc>
                <a:spcPct val="150000"/>
              </a:lnSpc>
              <a:spcBef>
                <a:spcPts val="0"/>
              </a:spcBef>
              <a:spcAft>
                <a:spcPts val="0"/>
              </a:spcAft>
              <a:buSzPts val="1455"/>
              <a:buChar char="❖"/>
            </a:pPr>
            <a:r>
              <a:rPr b="1" lang="en" sz="1455"/>
              <a:t>TLD: </a:t>
            </a:r>
            <a:r>
              <a:rPr lang="en" sz="1455"/>
              <a:t>domains at highest level of DNS</a:t>
            </a:r>
            <a:endParaRPr sz="1455"/>
          </a:p>
          <a:p>
            <a:pPr indent="0" lvl="0" marL="0" rtl="0" algn="l">
              <a:lnSpc>
                <a:spcPct val="150000"/>
              </a:lnSpc>
              <a:spcBef>
                <a:spcPts val="1200"/>
              </a:spcBef>
              <a:spcAft>
                <a:spcPts val="1200"/>
              </a:spcAft>
              <a:buSzPts val="523"/>
              <a:buNone/>
            </a:pPr>
            <a:r>
              <a:t/>
            </a:r>
            <a:endParaRPr sz="1455"/>
          </a:p>
        </p:txBody>
      </p:sp>
      <p:sp>
        <p:nvSpPr>
          <p:cNvPr id="218" name="Google Shape;218;p36"/>
          <p:cNvSpPr txBox="1"/>
          <p:nvPr/>
        </p:nvSpPr>
        <p:spPr>
          <a:xfrm>
            <a:off x="3323600" y="1568575"/>
            <a:ext cx="2745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rgbClr val="3C78D8"/>
                </a:solidFill>
                <a:hlinkClick r:id="rId3">
                  <a:extLst>
                    <a:ext uri="{A12FA001-AC4F-418D-AE19-62706E023703}">
                      <ahyp:hlinkClr val="tx"/>
                    </a:ext>
                  </a:extLst>
                </a:hlinkClick>
              </a:rPr>
              <a:t>https://yahoo.com</a:t>
            </a:r>
            <a:endParaRPr sz="2200">
              <a:solidFill>
                <a:srgbClr val="3C78D8"/>
              </a:solidFill>
            </a:endParaRPr>
          </a:p>
          <a:p>
            <a:pPr indent="0" lvl="0" marL="0" rtl="0" algn="l">
              <a:spcBef>
                <a:spcPts val="0"/>
              </a:spcBef>
              <a:spcAft>
                <a:spcPts val="0"/>
              </a:spcAft>
              <a:buNone/>
            </a:pPr>
            <a:r>
              <a:t/>
            </a:r>
            <a:endParaRPr sz="2200">
              <a:solidFill>
                <a:srgbClr val="3C78D8"/>
              </a:solidFill>
            </a:endParaRPr>
          </a:p>
        </p:txBody>
      </p:sp>
      <p:sp>
        <p:nvSpPr>
          <p:cNvPr id="219" name="Google Shape;219;p36"/>
          <p:cNvSpPr/>
          <p:nvPr/>
        </p:nvSpPr>
        <p:spPr>
          <a:xfrm rot="10787853">
            <a:off x="4529550" y="1362095"/>
            <a:ext cx="84901" cy="2760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20" name="Google Shape;220;p36"/>
          <p:cNvSpPr txBox="1"/>
          <p:nvPr/>
        </p:nvSpPr>
        <p:spPr>
          <a:xfrm>
            <a:off x="4705925" y="2206325"/>
            <a:ext cx="2498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E7CC3"/>
                </a:solidFill>
              </a:rPr>
              <a:t>top </a:t>
            </a:r>
            <a:r>
              <a:rPr lang="en" sz="1600">
                <a:solidFill>
                  <a:srgbClr val="8E7CC3"/>
                </a:solidFill>
              </a:rPr>
              <a:t>level domain (TLD)</a:t>
            </a:r>
            <a:endParaRPr sz="1600">
              <a:solidFill>
                <a:srgbClr val="8E7CC3"/>
              </a:solidFill>
            </a:endParaRPr>
          </a:p>
          <a:p>
            <a:pPr indent="0" lvl="0" marL="0" rtl="0" algn="l">
              <a:spcBef>
                <a:spcPts val="0"/>
              </a:spcBef>
              <a:spcAft>
                <a:spcPts val="0"/>
              </a:spcAft>
              <a:buNone/>
            </a:pPr>
            <a:r>
              <a:t/>
            </a:r>
            <a:endParaRPr sz="1600">
              <a:solidFill>
                <a:srgbClr val="8E7CC3"/>
              </a:solidFill>
            </a:endParaRPr>
          </a:p>
        </p:txBody>
      </p:sp>
      <p:sp>
        <p:nvSpPr>
          <p:cNvPr id="221" name="Google Shape;221;p36"/>
          <p:cNvSpPr txBox="1"/>
          <p:nvPr/>
        </p:nvSpPr>
        <p:spPr>
          <a:xfrm>
            <a:off x="4154700" y="975600"/>
            <a:ext cx="99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E7CC3"/>
                </a:solidFill>
              </a:rPr>
              <a:t>domain</a:t>
            </a:r>
            <a:endParaRPr sz="1600">
              <a:solidFill>
                <a:srgbClr val="8E7CC3"/>
              </a:solidFill>
            </a:endParaRPr>
          </a:p>
        </p:txBody>
      </p:sp>
      <p:sp>
        <p:nvSpPr>
          <p:cNvPr id="222" name="Google Shape;222;p36"/>
          <p:cNvSpPr txBox="1"/>
          <p:nvPr/>
        </p:nvSpPr>
        <p:spPr>
          <a:xfrm>
            <a:off x="3230375" y="2206325"/>
            <a:ext cx="1060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E7CC3"/>
                </a:solidFill>
              </a:rPr>
              <a:t>scheme</a:t>
            </a:r>
            <a:endParaRPr sz="1600">
              <a:solidFill>
                <a:srgbClr val="8E7CC3"/>
              </a:solidFill>
            </a:endParaRPr>
          </a:p>
        </p:txBody>
      </p:sp>
      <p:sp>
        <p:nvSpPr>
          <p:cNvPr id="223" name="Google Shape;223;p36"/>
          <p:cNvSpPr/>
          <p:nvPr/>
        </p:nvSpPr>
        <p:spPr>
          <a:xfrm rot="-12147">
            <a:off x="5279039" y="1999068"/>
            <a:ext cx="84901" cy="2760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24" name="Google Shape;224;p36"/>
          <p:cNvSpPr/>
          <p:nvPr/>
        </p:nvSpPr>
        <p:spPr>
          <a:xfrm rot="-12147">
            <a:off x="3649039" y="1999068"/>
            <a:ext cx="84901" cy="2760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25" name="Google Shape;225;p36"/>
          <p:cNvSpPr txBox="1"/>
          <p:nvPr/>
        </p:nvSpPr>
        <p:spPr>
          <a:xfrm>
            <a:off x="3230375" y="4656300"/>
            <a:ext cx="5818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a:latin typeface="Source Code Pro"/>
                <a:ea typeface="Source Code Pro"/>
                <a:cs typeface="Source Code Pro"/>
                <a:sym typeface="Source Code Pro"/>
              </a:rPr>
              <a:t>Reference: https://en.wikipedia.org/wiki/Domain_name</a:t>
            </a:r>
            <a:endParaRPr i="1" sz="1000">
              <a:latin typeface="Source Code Pro"/>
              <a:ea typeface="Source Code Pro"/>
              <a:cs typeface="Source Code Pro"/>
              <a:sym typeface="Source Code Pro"/>
            </a:endParaRPr>
          </a:p>
        </p:txBody>
      </p:sp>
      <p:sp>
        <p:nvSpPr>
          <p:cNvPr id="226" name="Google Shape;226;p36"/>
          <p:cNvSpPr txBox="1"/>
          <p:nvPr/>
        </p:nvSpPr>
        <p:spPr>
          <a:xfrm>
            <a:off x="586125" y="226525"/>
            <a:ext cx="2897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2"/>
                </a:solidFill>
                <a:latin typeface="Oswald"/>
                <a:ea typeface="Oswald"/>
                <a:cs typeface="Oswald"/>
                <a:sym typeface="Oswald"/>
              </a:rPr>
              <a:t>Domain</a:t>
            </a:r>
            <a:r>
              <a:rPr lang="en">
                <a:latin typeface="Source Code Pro"/>
                <a:ea typeface="Source Code Pro"/>
                <a:cs typeface="Source Code Pro"/>
                <a:sym typeface="Source Code Pro"/>
              </a:rPr>
              <a:t> </a:t>
            </a:r>
            <a:r>
              <a:rPr lang="en" sz="3000">
                <a:solidFill>
                  <a:schemeClr val="dk2"/>
                </a:solidFill>
                <a:latin typeface="Oswald"/>
                <a:ea typeface="Oswald"/>
                <a:cs typeface="Oswald"/>
                <a:sym typeface="Oswald"/>
              </a:rPr>
              <a:t>Name</a:t>
            </a:r>
            <a:endParaRPr>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Subdomain </a:t>
            </a:r>
            <a:endParaRPr/>
          </a:p>
          <a:p>
            <a:pPr indent="0" lvl="0" marL="0" rtl="0" algn="l">
              <a:spcBef>
                <a:spcPts val="0"/>
              </a:spcBef>
              <a:spcAft>
                <a:spcPts val="0"/>
              </a:spcAft>
              <a:buNone/>
            </a:pPr>
            <a:r>
              <a:t/>
            </a:r>
            <a:endParaRPr/>
          </a:p>
        </p:txBody>
      </p:sp>
      <p:sp>
        <p:nvSpPr>
          <p:cNvPr id="232" name="Google Shape;232;p37"/>
          <p:cNvSpPr txBox="1"/>
          <p:nvPr>
            <p:ph idx="1" type="body"/>
          </p:nvPr>
        </p:nvSpPr>
        <p:spPr>
          <a:xfrm>
            <a:off x="311700" y="2283700"/>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
              <a:t>Subdomain</a:t>
            </a:r>
            <a:endParaRPr b="1"/>
          </a:p>
          <a:p>
            <a:pPr indent="-317500" lvl="1" marL="914400" rtl="0" algn="l">
              <a:lnSpc>
                <a:spcPct val="150000"/>
              </a:lnSpc>
              <a:spcBef>
                <a:spcPts val="0"/>
              </a:spcBef>
              <a:spcAft>
                <a:spcPts val="0"/>
              </a:spcAft>
              <a:buSzPts val="1400"/>
              <a:buChar char="➢"/>
            </a:pPr>
            <a:r>
              <a:rPr b="1" lang="en"/>
              <a:t>A</a:t>
            </a:r>
            <a:r>
              <a:rPr b="1" lang="en"/>
              <a:t> part of</a:t>
            </a:r>
            <a:r>
              <a:rPr lang="en"/>
              <a:t> another domain</a:t>
            </a:r>
            <a:endParaRPr/>
          </a:p>
          <a:p>
            <a:pPr indent="-317500" lvl="1" marL="914400" rtl="0" algn="l">
              <a:lnSpc>
                <a:spcPct val="150000"/>
              </a:lnSpc>
              <a:spcBef>
                <a:spcPts val="0"/>
              </a:spcBef>
              <a:spcAft>
                <a:spcPts val="0"/>
              </a:spcAft>
              <a:buSzPts val="1400"/>
              <a:buChar char="➢"/>
            </a:pPr>
            <a:r>
              <a:rPr b="1" lang="en"/>
              <a:t>Organise</a:t>
            </a:r>
            <a:r>
              <a:rPr lang="en"/>
              <a:t> and </a:t>
            </a:r>
            <a:r>
              <a:rPr b="1" lang="en"/>
              <a:t>navigate</a:t>
            </a:r>
            <a:r>
              <a:rPr lang="en"/>
              <a:t> to different parts of web app and services</a:t>
            </a:r>
            <a:endParaRPr/>
          </a:p>
          <a:p>
            <a:pPr indent="-342900" lvl="0" marL="457200" rtl="0" algn="l">
              <a:lnSpc>
                <a:spcPct val="150000"/>
              </a:lnSpc>
              <a:spcBef>
                <a:spcPts val="0"/>
              </a:spcBef>
              <a:spcAft>
                <a:spcPts val="0"/>
              </a:spcAft>
              <a:buSzPts val="1800"/>
              <a:buChar char="❖"/>
            </a:pPr>
            <a:r>
              <a:rPr b="1" lang="en"/>
              <a:t>Subdomain levels</a:t>
            </a:r>
            <a:endParaRPr b="1"/>
          </a:p>
          <a:p>
            <a:pPr indent="-317500" lvl="1" marL="914400" rtl="0" algn="l">
              <a:lnSpc>
                <a:spcPct val="150000"/>
              </a:lnSpc>
              <a:spcBef>
                <a:spcPts val="0"/>
              </a:spcBef>
              <a:spcAft>
                <a:spcPts val="0"/>
              </a:spcAft>
              <a:buSzPts val="1400"/>
              <a:buChar char="➢"/>
            </a:pPr>
            <a:r>
              <a:rPr lang="en"/>
              <a:t>500 subdomains max</a:t>
            </a:r>
            <a:endParaRPr/>
          </a:p>
          <a:p>
            <a:pPr indent="-317500" lvl="1" marL="914400" rtl="0" algn="l">
              <a:lnSpc>
                <a:spcPct val="150000"/>
              </a:lnSpc>
              <a:spcBef>
                <a:spcPts val="0"/>
              </a:spcBef>
              <a:spcAft>
                <a:spcPts val="0"/>
              </a:spcAft>
              <a:buSzPts val="1400"/>
              <a:buChar char="➢"/>
            </a:pPr>
            <a:r>
              <a:rPr lang="en"/>
              <a:t>Multiple levels of subdomains e.g. </a:t>
            </a:r>
            <a:r>
              <a:rPr lang="en" u="sng">
                <a:hlinkClick r:id="rId3"/>
              </a:rPr>
              <a:t>https://www.news.yahoo.com</a:t>
            </a:r>
            <a:endParaRPr/>
          </a:p>
          <a:p>
            <a:pPr indent="0" lvl="0" marL="0" rtl="0" algn="l">
              <a:lnSpc>
                <a:spcPct val="150000"/>
              </a:lnSpc>
              <a:spcBef>
                <a:spcPts val="1200"/>
              </a:spcBef>
              <a:spcAft>
                <a:spcPts val="1200"/>
              </a:spcAft>
              <a:buNone/>
            </a:pPr>
            <a:r>
              <a:t/>
            </a:r>
            <a:endParaRPr/>
          </a:p>
        </p:txBody>
      </p:sp>
      <p:pic>
        <p:nvPicPr>
          <p:cNvPr id="233" name="Google Shape;233;p37"/>
          <p:cNvPicPr preferRelativeResize="0"/>
          <p:nvPr/>
        </p:nvPicPr>
        <p:blipFill rotWithShape="1">
          <a:blip r:embed="rId4">
            <a:alphaModFix/>
          </a:blip>
          <a:srcRect b="0" l="0" r="0" t="40284"/>
          <a:stretch/>
        </p:blipFill>
        <p:spPr>
          <a:xfrm>
            <a:off x="6360525" y="159350"/>
            <a:ext cx="2471775" cy="1476025"/>
          </a:xfrm>
          <a:prstGeom prst="rect">
            <a:avLst/>
          </a:prstGeom>
          <a:noFill/>
          <a:ln>
            <a:noFill/>
          </a:ln>
        </p:spPr>
      </p:pic>
      <p:sp>
        <p:nvSpPr>
          <p:cNvPr id="234" name="Google Shape;234;p37"/>
          <p:cNvSpPr/>
          <p:nvPr/>
        </p:nvSpPr>
        <p:spPr>
          <a:xfrm>
            <a:off x="2722750" y="1106000"/>
            <a:ext cx="665700" cy="330600"/>
          </a:xfrm>
          <a:prstGeom prst="roundRect">
            <a:avLst>
              <a:gd fmla="val 16667" name="adj"/>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7"/>
          <p:cNvSpPr txBox="1"/>
          <p:nvPr/>
        </p:nvSpPr>
        <p:spPr>
          <a:xfrm>
            <a:off x="1789025" y="1009700"/>
            <a:ext cx="388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u="sng">
                <a:solidFill>
                  <a:srgbClr val="3C78D8"/>
                </a:solidFill>
                <a:hlinkClick r:id="rId5">
                  <a:extLst>
                    <a:ext uri="{A12FA001-AC4F-418D-AE19-62706E023703}">
                      <ahyp:hlinkClr val="tx"/>
                    </a:ext>
                  </a:extLst>
                </a:hlinkClick>
              </a:rPr>
              <a:t>https://www.yahoo.com</a:t>
            </a:r>
            <a:endParaRPr sz="2200">
              <a:solidFill>
                <a:srgbClr val="3C78D8"/>
              </a:solidFill>
            </a:endParaRPr>
          </a:p>
        </p:txBody>
      </p:sp>
      <p:sp>
        <p:nvSpPr>
          <p:cNvPr id="236" name="Google Shape;236;p37"/>
          <p:cNvSpPr/>
          <p:nvPr/>
        </p:nvSpPr>
        <p:spPr>
          <a:xfrm>
            <a:off x="3388450" y="1106000"/>
            <a:ext cx="1492200" cy="3306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7"/>
          <p:cNvSpPr/>
          <p:nvPr/>
        </p:nvSpPr>
        <p:spPr>
          <a:xfrm rot="-12147">
            <a:off x="3013139" y="1491168"/>
            <a:ext cx="84901" cy="2760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38" name="Google Shape;238;p37"/>
          <p:cNvSpPr/>
          <p:nvPr/>
        </p:nvSpPr>
        <p:spPr>
          <a:xfrm rot="-12147">
            <a:off x="4008714" y="1491168"/>
            <a:ext cx="84901" cy="2760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39" name="Google Shape;239;p37"/>
          <p:cNvSpPr txBox="1"/>
          <p:nvPr/>
        </p:nvSpPr>
        <p:spPr>
          <a:xfrm>
            <a:off x="2434925" y="1767325"/>
            <a:ext cx="165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E7CC3"/>
                </a:solidFill>
              </a:rPr>
              <a:t>subdomain</a:t>
            </a:r>
            <a:endParaRPr sz="1600">
              <a:solidFill>
                <a:srgbClr val="8E7CC3"/>
              </a:solidFill>
            </a:endParaRPr>
          </a:p>
        </p:txBody>
      </p:sp>
      <p:sp>
        <p:nvSpPr>
          <p:cNvPr id="240" name="Google Shape;240;p37"/>
          <p:cNvSpPr txBox="1"/>
          <p:nvPr/>
        </p:nvSpPr>
        <p:spPr>
          <a:xfrm>
            <a:off x="3635575" y="1767325"/>
            <a:ext cx="165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E7CC3"/>
                </a:solidFill>
              </a:rPr>
              <a:t>root domain</a:t>
            </a:r>
            <a:endParaRPr sz="1600">
              <a:solidFill>
                <a:srgbClr val="8E7CC3"/>
              </a:solidFill>
            </a:endParaRPr>
          </a:p>
        </p:txBody>
      </p:sp>
      <p:sp>
        <p:nvSpPr>
          <p:cNvPr id="241" name="Google Shape;241;p37"/>
          <p:cNvSpPr txBox="1"/>
          <p:nvPr/>
        </p:nvSpPr>
        <p:spPr>
          <a:xfrm>
            <a:off x="3230375" y="4656300"/>
            <a:ext cx="58185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a:latin typeface="Source Code Pro"/>
                <a:ea typeface="Source Code Pro"/>
                <a:cs typeface="Source Code Pro"/>
                <a:sym typeface="Source Code Pro"/>
              </a:rPr>
              <a:t>Reference: </a:t>
            </a:r>
            <a:r>
              <a:rPr i="1" lang="en" sz="1000">
                <a:latin typeface="Source Code Pro"/>
                <a:ea typeface="Source Code Pro"/>
                <a:cs typeface="Source Code Pro"/>
                <a:sym typeface="Source Code Pro"/>
              </a:rPr>
              <a:t>https://en.wikipedia.org/wiki/Subdomain</a:t>
            </a:r>
            <a:endParaRPr i="1" sz="1000">
              <a:latin typeface="Source Code Pro"/>
              <a:ea typeface="Source Code Pro"/>
              <a:cs typeface="Source Code Pro"/>
              <a:sym typeface="Source Code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Subdomain </a:t>
            </a:r>
            <a:endParaRPr/>
          </a:p>
          <a:p>
            <a:pPr indent="0" lvl="0" marL="0" rtl="0" algn="l">
              <a:spcBef>
                <a:spcPts val="0"/>
              </a:spcBef>
              <a:spcAft>
                <a:spcPts val="0"/>
              </a:spcAft>
              <a:buNone/>
            </a:pPr>
            <a:r>
              <a:t/>
            </a:r>
            <a:endParaRPr/>
          </a:p>
        </p:txBody>
      </p:sp>
      <p:sp>
        <p:nvSpPr>
          <p:cNvPr id="247" name="Google Shape;247;p38"/>
          <p:cNvSpPr txBox="1"/>
          <p:nvPr/>
        </p:nvSpPr>
        <p:spPr>
          <a:xfrm>
            <a:off x="335900" y="654350"/>
            <a:ext cx="388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3C78D8"/>
                </a:solidFill>
              </a:rPr>
              <a:t>news.yahoo.com.</a:t>
            </a:r>
            <a:endParaRPr sz="2200">
              <a:solidFill>
                <a:srgbClr val="3C78D8"/>
              </a:solidFill>
            </a:endParaRPr>
          </a:p>
        </p:txBody>
      </p:sp>
      <p:sp>
        <p:nvSpPr>
          <p:cNvPr id="248" name="Google Shape;248;p38"/>
          <p:cNvSpPr/>
          <p:nvPr/>
        </p:nvSpPr>
        <p:spPr>
          <a:xfrm>
            <a:off x="3781500" y="751550"/>
            <a:ext cx="790500" cy="3288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49" name="Google Shape;249;p38"/>
          <p:cNvSpPr/>
          <p:nvPr/>
        </p:nvSpPr>
        <p:spPr>
          <a:xfrm>
            <a:off x="3781500" y="1614625"/>
            <a:ext cx="790500" cy="3288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com</a:t>
            </a:r>
            <a:endParaRPr/>
          </a:p>
        </p:txBody>
      </p:sp>
      <p:sp>
        <p:nvSpPr>
          <p:cNvPr id="250" name="Google Shape;250;p38"/>
          <p:cNvSpPr/>
          <p:nvPr/>
        </p:nvSpPr>
        <p:spPr>
          <a:xfrm>
            <a:off x="2558325" y="1614625"/>
            <a:ext cx="790500" cy="32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org</a:t>
            </a:r>
            <a:endParaRPr/>
          </a:p>
        </p:txBody>
      </p:sp>
      <p:sp>
        <p:nvSpPr>
          <p:cNvPr id="251" name="Google Shape;251;p38"/>
          <p:cNvSpPr/>
          <p:nvPr/>
        </p:nvSpPr>
        <p:spPr>
          <a:xfrm>
            <a:off x="4885775" y="1614625"/>
            <a:ext cx="790500" cy="32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a:t>
            </a:r>
            <a:endParaRPr/>
          </a:p>
        </p:txBody>
      </p:sp>
      <p:sp>
        <p:nvSpPr>
          <p:cNvPr id="252" name="Google Shape;252;p38"/>
          <p:cNvSpPr/>
          <p:nvPr/>
        </p:nvSpPr>
        <p:spPr>
          <a:xfrm>
            <a:off x="5908750" y="1614625"/>
            <a:ext cx="790500" cy="32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a:t>
            </a:r>
            <a:endParaRPr/>
          </a:p>
        </p:txBody>
      </p:sp>
      <p:cxnSp>
        <p:nvCxnSpPr>
          <p:cNvPr id="253" name="Google Shape;253;p38"/>
          <p:cNvCxnSpPr>
            <a:stCxn id="248" idx="2"/>
            <a:endCxn id="250" idx="0"/>
          </p:cNvCxnSpPr>
          <p:nvPr/>
        </p:nvCxnSpPr>
        <p:spPr>
          <a:xfrm flipH="1">
            <a:off x="2953650" y="1080350"/>
            <a:ext cx="1223100" cy="534300"/>
          </a:xfrm>
          <a:prstGeom prst="straightConnector1">
            <a:avLst/>
          </a:prstGeom>
          <a:noFill/>
          <a:ln cap="flat" cmpd="sng" w="9525">
            <a:solidFill>
              <a:schemeClr val="dk2"/>
            </a:solidFill>
            <a:prstDash val="solid"/>
            <a:round/>
            <a:headEnd len="med" w="med" type="none"/>
            <a:tailEnd len="med" w="med" type="none"/>
          </a:ln>
        </p:spPr>
      </p:cxnSp>
      <p:cxnSp>
        <p:nvCxnSpPr>
          <p:cNvPr id="254" name="Google Shape;254;p38"/>
          <p:cNvCxnSpPr>
            <a:stCxn id="248" idx="2"/>
            <a:endCxn id="249" idx="0"/>
          </p:cNvCxnSpPr>
          <p:nvPr/>
        </p:nvCxnSpPr>
        <p:spPr>
          <a:xfrm>
            <a:off x="4176750" y="1080350"/>
            <a:ext cx="0" cy="534300"/>
          </a:xfrm>
          <a:prstGeom prst="straightConnector1">
            <a:avLst/>
          </a:prstGeom>
          <a:noFill/>
          <a:ln cap="flat" cmpd="sng" w="19050">
            <a:solidFill>
              <a:schemeClr val="accent4"/>
            </a:solidFill>
            <a:prstDash val="solid"/>
            <a:round/>
            <a:headEnd len="med" w="med" type="none"/>
            <a:tailEnd len="med" w="med" type="none"/>
          </a:ln>
        </p:spPr>
      </p:cxnSp>
      <p:cxnSp>
        <p:nvCxnSpPr>
          <p:cNvPr id="255" name="Google Shape;255;p38"/>
          <p:cNvCxnSpPr>
            <a:stCxn id="248" idx="2"/>
            <a:endCxn id="251" idx="0"/>
          </p:cNvCxnSpPr>
          <p:nvPr/>
        </p:nvCxnSpPr>
        <p:spPr>
          <a:xfrm>
            <a:off x="4176750" y="1080350"/>
            <a:ext cx="1104300" cy="534300"/>
          </a:xfrm>
          <a:prstGeom prst="straightConnector1">
            <a:avLst/>
          </a:prstGeom>
          <a:noFill/>
          <a:ln cap="flat" cmpd="sng" w="9525">
            <a:solidFill>
              <a:schemeClr val="dk2"/>
            </a:solidFill>
            <a:prstDash val="solid"/>
            <a:round/>
            <a:headEnd len="med" w="med" type="none"/>
            <a:tailEnd len="med" w="med" type="none"/>
          </a:ln>
        </p:spPr>
      </p:cxnSp>
      <p:cxnSp>
        <p:nvCxnSpPr>
          <p:cNvPr id="256" name="Google Shape;256;p38"/>
          <p:cNvCxnSpPr>
            <a:stCxn id="248" idx="2"/>
            <a:endCxn id="252" idx="0"/>
          </p:cNvCxnSpPr>
          <p:nvPr/>
        </p:nvCxnSpPr>
        <p:spPr>
          <a:xfrm>
            <a:off x="4176750" y="1080350"/>
            <a:ext cx="2127300" cy="53430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38"/>
          <p:cNvSpPr/>
          <p:nvPr/>
        </p:nvSpPr>
        <p:spPr>
          <a:xfrm>
            <a:off x="2558325" y="2680650"/>
            <a:ext cx="790500" cy="3288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yahoo</a:t>
            </a:r>
            <a:endParaRPr/>
          </a:p>
        </p:txBody>
      </p:sp>
      <p:sp>
        <p:nvSpPr>
          <p:cNvPr id="258" name="Google Shape;258;p38"/>
          <p:cNvSpPr/>
          <p:nvPr/>
        </p:nvSpPr>
        <p:spPr>
          <a:xfrm>
            <a:off x="3781500" y="2680650"/>
            <a:ext cx="790500" cy="32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spotify</a:t>
            </a:r>
            <a:endParaRPr/>
          </a:p>
        </p:txBody>
      </p:sp>
      <p:sp>
        <p:nvSpPr>
          <p:cNvPr id="259" name="Google Shape;259;p38"/>
          <p:cNvSpPr/>
          <p:nvPr/>
        </p:nvSpPr>
        <p:spPr>
          <a:xfrm>
            <a:off x="5004675" y="2680650"/>
            <a:ext cx="790500" cy="32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netflix</a:t>
            </a:r>
            <a:endParaRPr/>
          </a:p>
        </p:txBody>
      </p:sp>
      <p:sp>
        <p:nvSpPr>
          <p:cNvPr id="260" name="Google Shape;260;p38"/>
          <p:cNvSpPr/>
          <p:nvPr/>
        </p:nvSpPr>
        <p:spPr>
          <a:xfrm>
            <a:off x="5956575" y="2680650"/>
            <a:ext cx="790500" cy="32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cxnSp>
        <p:nvCxnSpPr>
          <p:cNvPr id="261" name="Google Shape;261;p38"/>
          <p:cNvCxnSpPr>
            <a:stCxn id="249" idx="2"/>
            <a:endCxn id="257" idx="0"/>
          </p:cNvCxnSpPr>
          <p:nvPr/>
        </p:nvCxnSpPr>
        <p:spPr>
          <a:xfrm flipH="1">
            <a:off x="2953650" y="1943425"/>
            <a:ext cx="1223100" cy="737100"/>
          </a:xfrm>
          <a:prstGeom prst="straightConnector1">
            <a:avLst/>
          </a:prstGeom>
          <a:noFill/>
          <a:ln cap="flat" cmpd="sng" w="19050">
            <a:solidFill>
              <a:schemeClr val="accent4"/>
            </a:solidFill>
            <a:prstDash val="solid"/>
            <a:round/>
            <a:headEnd len="med" w="med" type="none"/>
            <a:tailEnd len="med" w="med" type="none"/>
          </a:ln>
        </p:spPr>
      </p:cxnSp>
      <p:cxnSp>
        <p:nvCxnSpPr>
          <p:cNvPr id="262" name="Google Shape;262;p38"/>
          <p:cNvCxnSpPr>
            <a:stCxn id="249" idx="2"/>
            <a:endCxn id="258" idx="0"/>
          </p:cNvCxnSpPr>
          <p:nvPr/>
        </p:nvCxnSpPr>
        <p:spPr>
          <a:xfrm>
            <a:off x="4176750" y="1943425"/>
            <a:ext cx="0" cy="7371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38"/>
          <p:cNvCxnSpPr>
            <a:stCxn id="249" idx="2"/>
            <a:endCxn id="259" idx="0"/>
          </p:cNvCxnSpPr>
          <p:nvPr/>
        </p:nvCxnSpPr>
        <p:spPr>
          <a:xfrm>
            <a:off x="4176750" y="1943425"/>
            <a:ext cx="1223100" cy="7371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38"/>
          <p:cNvCxnSpPr>
            <a:stCxn id="249" idx="2"/>
            <a:endCxn id="260" idx="0"/>
          </p:cNvCxnSpPr>
          <p:nvPr/>
        </p:nvCxnSpPr>
        <p:spPr>
          <a:xfrm>
            <a:off x="4176750" y="1943425"/>
            <a:ext cx="2175000" cy="737100"/>
          </a:xfrm>
          <a:prstGeom prst="straightConnector1">
            <a:avLst/>
          </a:prstGeom>
          <a:noFill/>
          <a:ln cap="flat" cmpd="sng" w="9525">
            <a:solidFill>
              <a:schemeClr val="dk2"/>
            </a:solidFill>
            <a:prstDash val="solid"/>
            <a:round/>
            <a:headEnd len="med" w="med" type="none"/>
            <a:tailEnd len="med" w="med" type="none"/>
          </a:ln>
        </p:spPr>
      </p:cxnSp>
      <p:sp>
        <p:nvSpPr>
          <p:cNvPr id="265" name="Google Shape;265;p38"/>
          <p:cNvSpPr/>
          <p:nvPr/>
        </p:nvSpPr>
        <p:spPr>
          <a:xfrm>
            <a:off x="614225" y="4014525"/>
            <a:ext cx="790500" cy="3288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news</a:t>
            </a:r>
            <a:endParaRPr/>
          </a:p>
        </p:txBody>
      </p:sp>
      <p:sp>
        <p:nvSpPr>
          <p:cNvPr id="266" name="Google Shape;266;p38"/>
          <p:cNvSpPr/>
          <p:nvPr/>
        </p:nvSpPr>
        <p:spPr>
          <a:xfrm>
            <a:off x="1882250" y="4014525"/>
            <a:ext cx="790500" cy="32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finance</a:t>
            </a:r>
            <a:endParaRPr/>
          </a:p>
        </p:txBody>
      </p:sp>
      <p:sp>
        <p:nvSpPr>
          <p:cNvPr id="267" name="Google Shape;267;p38"/>
          <p:cNvSpPr/>
          <p:nvPr/>
        </p:nvSpPr>
        <p:spPr>
          <a:xfrm>
            <a:off x="3150275" y="4014525"/>
            <a:ext cx="790500" cy="328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cxnSp>
        <p:nvCxnSpPr>
          <p:cNvPr id="268" name="Google Shape;268;p38"/>
          <p:cNvCxnSpPr>
            <a:stCxn id="257" idx="2"/>
            <a:endCxn id="265" idx="0"/>
          </p:cNvCxnSpPr>
          <p:nvPr/>
        </p:nvCxnSpPr>
        <p:spPr>
          <a:xfrm flipH="1">
            <a:off x="1009575" y="3009450"/>
            <a:ext cx="1944000" cy="1005000"/>
          </a:xfrm>
          <a:prstGeom prst="straightConnector1">
            <a:avLst/>
          </a:prstGeom>
          <a:noFill/>
          <a:ln cap="flat" cmpd="sng" w="19050">
            <a:solidFill>
              <a:schemeClr val="accent4"/>
            </a:solidFill>
            <a:prstDash val="solid"/>
            <a:round/>
            <a:headEnd len="med" w="med" type="none"/>
            <a:tailEnd len="med" w="med" type="none"/>
          </a:ln>
        </p:spPr>
      </p:cxnSp>
      <p:cxnSp>
        <p:nvCxnSpPr>
          <p:cNvPr id="269" name="Google Shape;269;p38"/>
          <p:cNvCxnSpPr>
            <a:stCxn id="257" idx="2"/>
            <a:endCxn id="266" idx="0"/>
          </p:cNvCxnSpPr>
          <p:nvPr/>
        </p:nvCxnSpPr>
        <p:spPr>
          <a:xfrm flipH="1">
            <a:off x="2277375" y="3009450"/>
            <a:ext cx="676200" cy="1005000"/>
          </a:xfrm>
          <a:prstGeom prst="straightConnector1">
            <a:avLst/>
          </a:prstGeom>
          <a:noFill/>
          <a:ln cap="flat" cmpd="sng" w="9525">
            <a:solidFill>
              <a:schemeClr val="dk2"/>
            </a:solidFill>
            <a:prstDash val="solid"/>
            <a:round/>
            <a:headEnd len="med" w="med" type="none"/>
            <a:tailEnd len="med" w="med" type="none"/>
          </a:ln>
        </p:spPr>
      </p:cxnSp>
      <p:cxnSp>
        <p:nvCxnSpPr>
          <p:cNvPr id="270" name="Google Shape;270;p38"/>
          <p:cNvCxnSpPr>
            <a:stCxn id="257" idx="2"/>
            <a:endCxn id="267" idx="0"/>
          </p:cNvCxnSpPr>
          <p:nvPr/>
        </p:nvCxnSpPr>
        <p:spPr>
          <a:xfrm>
            <a:off x="2953575" y="3009450"/>
            <a:ext cx="591900" cy="100500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8"/>
          <p:cNvSpPr txBox="1"/>
          <p:nvPr/>
        </p:nvSpPr>
        <p:spPr>
          <a:xfrm>
            <a:off x="2907150" y="4688325"/>
            <a:ext cx="3762300" cy="37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chemeClr val="dk1"/>
                </a:solidFill>
                <a:highlight>
                  <a:srgbClr val="FFFFFF"/>
                </a:highlight>
              </a:rPr>
              <a:t>T</a:t>
            </a:r>
            <a:r>
              <a:rPr lang="en" sz="1250">
                <a:solidFill>
                  <a:schemeClr val="dk1"/>
                </a:solidFill>
                <a:highlight>
                  <a:srgbClr val="FFFFFF"/>
                </a:highlight>
              </a:rPr>
              <a:t>he hierarchical </a:t>
            </a:r>
            <a:r>
              <a:rPr b="1" lang="en" sz="1250">
                <a:solidFill>
                  <a:schemeClr val="dk1"/>
                </a:solidFill>
                <a:highlight>
                  <a:srgbClr val="FFFFFF"/>
                </a:highlight>
              </a:rPr>
              <a:t>Domain</a:t>
            </a:r>
            <a:r>
              <a:rPr b="1" lang="en" sz="1250">
                <a:solidFill>
                  <a:schemeClr val="dk1"/>
                </a:solidFill>
                <a:highlight>
                  <a:srgbClr val="FFFFFF"/>
                </a:highlight>
              </a:rPr>
              <a:t> Name System</a:t>
            </a:r>
            <a:r>
              <a:rPr lang="en" sz="1250">
                <a:solidFill>
                  <a:schemeClr val="dk1"/>
                </a:solidFill>
                <a:highlight>
                  <a:srgbClr val="FFFFFF"/>
                </a:highlight>
              </a:rPr>
              <a:t> (DNS)</a:t>
            </a:r>
            <a:endParaRPr sz="1600">
              <a:solidFill>
                <a:schemeClr val="dk1"/>
              </a:solidFill>
            </a:endParaRPr>
          </a:p>
        </p:txBody>
      </p:sp>
      <p:cxnSp>
        <p:nvCxnSpPr>
          <p:cNvPr id="272" name="Google Shape;272;p38"/>
          <p:cNvCxnSpPr>
            <a:endCxn id="248" idx="1"/>
          </p:cNvCxnSpPr>
          <p:nvPr/>
        </p:nvCxnSpPr>
        <p:spPr>
          <a:xfrm flipH="1" rot="10800000">
            <a:off x="2620500" y="915950"/>
            <a:ext cx="1161000" cy="87900"/>
          </a:xfrm>
          <a:prstGeom prst="straightConnector1">
            <a:avLst/>
          </a:prstGeom>
          <a:noFill/>
          <a:ln cap="flat" cmpd="sng" w="9525">
            <a:solidFill>
              <a:schemeClr val="dk2"/>
            </a:solidFill>
            <a:prstDash val="solid"/>
            <a:round/>
            <a:headEnd len="med" w="med" type="none"/>
            <a:tailEnd len="med" w="med" type="triangle"/>
          </a:ln>
        </p:spPr>
      </p:cxnSp>
      <p:cxnSp>
        <p:nvCxnSpPr>
          <p:cNvPr id="273" name="Google Shape;273;p38"/>
          <p:cNvCxnSpPr>
            <a:stCxn id="247" idx="2"/>
            <a:endCxn id="249" idx="0"/>
          </p:cNvCxnSpPr>
          <p:nvPr/>
        </p:nvCxnSpPr>
        <p:spPr>
          <a:xfrm flipH="1" rot="-5400000">
            <a:off x="3008600" y="446450"/>
            <a:ext cx="437100" cy="1899300"/>
          </a:xfrm>
          <a:prstGeom prst="curvedConnector3">
            <a:avLst>
              <a:gd fmla="val 49997" name="adj1"/>
            </a:avLst>
          </a:prstGeom>
          <a:noFill/>
          <a:ln cap="flat" cmpd="sng" w="9525">
            <a:solidFill>
              <a:schemeClr val="dk2"/>
            </a:solidFill>
            <a:prstDash val="solid"/>
            <a:round/>
            <a:headEnd len="med" w="med" type="none"/>
            <a:tailEnd len="med" w="med" type="triangle"/>
          </a:ln>
        </p:spPr>
      </p:cxnSp>
      <p:cxnSp>
        <p:nvCxnSpPr>
          <p:cNvPr id="274" name="Google Shape;274;p38"/>
          <p:cNvCxnSpPr>
            <a:endCxn id="257" idx="0"/>
          </p:cNvCxnSpPr>
          <p:nvPr/>
        </p:nvCxnSpPr>
        <p:spPr>
          <a:xfrm>
            <a:off x="1554675" y="1110450"/>
            <a:ext cx="1398900" cy="1570200"/>
          </a:xfrm>
          <a:prstGeom prst="straightConnector1">
            <a:avLst/>
          </a:prstGeom>
          <a:noFill/>
          <a:ln cap="flat" cmpd="sng" w="9525">
            <a:solidFill>
              <a:schemeClr val="dk2"/>
            </a:solidFill>
            <a:prstDash val="solid"/>
            <a:round/>
            <a:headEnd len="med" w="med" type="none"/>
            <a:tailEnd len="med" w="med" type="triangle"/>
          </a:ln>
        </p:spPr>
      </p:cxnSp>
      <p:cxnSp>
        <p:nvCxnSpPr>
          <p:cNvPr id="275" name="Google Shape;275;p38"/>
          <p:cNvCxnSpPr>
            <a:endCxn id="265" idx="0"/>
          </p:cNvCxnSpPr>
          <p:nvPr/>
        </p:nvCxnSpPr>
        <p:spPr>
          <a:xfrm flipH="1">
            <a:off x="1009475" y="1048125"/>
            <a:ext cx="12000" cy="2966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Subdomain Enumeration</a:t>
            </a:r>
            <a:endParaRPr/>
          </a:p>
          <a:p>
            <a:pPr indent="0" lvl="0" marL="0" rtl="0" algn="l">
              <a:spcBef>
                <a:spcPts val="0"/>
              </a:spcBef>
              <a:spcAft>
                <a:spcPts val="0"/>
              </a:spcAft>
              <a:buNone/>
            </a:pPr>
            <a:r>
              <a:t/>
            </a:r>
            <a:endParaRPr/>
          </a:p>
        </p:txBody>
      </p:sp>
      <p:sp>
        <p:nvSpPr>
          <p:cNvPr id="281" name="Google Shape;281;p39"/>
          <p:cNvSpPr txBox="1"/>
          <p:nvPr>
            <p:ph idx="1" type="body"/>
          </p:nvPr>
        </p:nvSpPr>
        <p:spPr>
          <a:xfrm>
            <a:off x="267925" y="1415925"/>
            <a:ext cx="8564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600">
              <a:highlight>
                <a:schemeClr val="lt1"/>
              </a:highlight>
            </a:endParaRPr>
          </a:p>
          <a:p>
            <a:pPr indent="-330200" lvl="0" marL="457200" rtl="0" algn="l">
              <a:spcBef>
                <a:spcPts val="1200"/>
              </a:spcBef>
              <a:spcAft>
                <a:spcPts val="0"/>
              </a:spcAft>
              <a:buSzPts val="1600"/>
              <a:buChar char="❖"/>
            </a:pPr>
            <a:r>
              <a:rPr lang="en" sz="1600">
                <a:highlight>
                  <a:schemeClr val="lt1"/>
                </a:highlight>
              </a:rPr>
              <a:t>Find interesting assets of the target:</a:t>
            </a:r>
            <a:endParaRPr sz="1600">
              <a:highlight>
                <a:schemeClr val="lt1"/>
              </a:highlight>
            </a:endParaRPr>
          </a:p>
          <a:p>
            <a:pPr indent="-330200" lvl="1" marL="914400" rtl="0" algn="l">
              <a:spcBef>
                <a:spcPts val="0"/>
              </a:spcBef>
              <a:spcAft>
                <a:spcPts val="0"/>
              </a:spcAft>
              <a:buSzPts val="1600"/>
              <a:buChar char="➢"/>
            </a:pPr>
            <a:r>
              <a:rPr lang="en" sz="1600">
                <a:highlight>
                  <a:schemeClr val="lt1"/>
                </a:highlight>
              </a:rPr>
              <a:t>Servers</a:t>
            </a:r>
            <a:endParaRPr sz="1600">
              <a:highlight>
                <a:schemeClr val="lt1"/>
              </a:highlight>
            </a:endParaRPr>
          </a:p>
          <a:p>
            <a:pPr indent="-330200" lvl="1" marL="914400" rtl="0" algn="l">
              <a:spcBef>
                <a:spcPts val="0"/>
              </a:spcBef>
              <a:spcAft>
                <a:spcPts val="0"/>
              </a:spcAft>
              <a:buSzPts val="1600"/>
              <a:buChar char="➢"/>
            </a:pPr>
            <a:r>
              <a:rPr lang="en" sz="1600">
                <a:highlight>
                  <a:schemeClr val="lt1"/>
                </a:highlight>
              </a:rPr>
              <a:t>Web applications</a:t>
            </a:r>
            <a:endParaRPr sz="1600">
              <a:highlight>
                <a:schemeClr val="lt1"/>
              </a:highlight>
            </a:endParaRPr>
          </a:p>
          <a:p>
            <a:pPr indent="-330200" lvl="0" marL="457200" rtl="0" algn="l">
              <a:spcBef>
                <a:spcPts val="0"/>
              </a:spcBef>
              <a:spcAft>
                <a:spcPts val="0"/>
              </a:spcAft>
              <a:buSzPts val="1600"/>
              <a:buChar char="❖"/>
            </a:pPr>
            <a:r>
              <a:rPr lang="en" sz="1600">
                <a:highlight>
                  <a:schemeClr val="lt1"/>
                </a:highlight>
              </a:rPr>
              <a:t>Find domains/subdomains to increase chances of finding vulnerabilities</a:t>
            </a:r>
            <a:endParaRPr sz="1600">
              <a:highlight>
                <a:schemeClr val="lt1"/>
              </a:highlight>
            </a:endParaRPr>
          </a:p>
          <a:p>
            <a:pPr indent="-330200" lvl="1" marL="914400" rtl="0" algn="l">
              <a:spcBef>
                <a:spcPts val="0"/>
              </a:spcBef>
              <a:spcAft>
                <a:spcPts val="0"/>
              </a:spcAft>
              <a:buSzPts val="1600"/>
              <a:buChar char="➢"/>
            </a:pPr>
            <a:r>
              <a:rPr lang="en" sz="1600">
                <a:highlight>
                  <a:schemeClr val="lt1"/>
                </a:highlight>
              </a:rPr>
              <a:t>Hidden/forgotten applications which may lead to vulnerabilities</a:t>
            </a:r>
            <a:endParaRPr sz="1600">
              <a:highlight>
                <a:schemeClr val="lt1"/>
              </a:highlight>
            </a:endParaRPr>
          </a:p>
          <a:p>
            <a:pPr indent="-330200" lvl="0" marL="457200" rtl="0" algn="l">
              <a:spcBef>
                <a:spcPts val="0"/>
              </a:spcBef>
              <a:spcAft>
                <a:spcPts val="0"/>
              </a:spcAft>
              <a:buSzPts val="1600"/>
              <a:buChar char="❖"/>
            </a:pPr>
            <a:r>
              <a:rPr lang="en" sz="1600">
                <a:highlight>
                  <a:schemeClr val="lt1"/>
                </a:highlight>
              </a:rPr>
              <a:t>Same vulnerabilities can show up across different domains</a:t>
            </a:r>
            <a:endParaRPr sz="1600">
              <a:highlight>
                <a:schemeClr val="lt1"/>
              </a:highlight>
            </a:endParaRPr>
          </a:p>
          <a:p>
            <a:pPr indent="0" lvl="0" marL="0" rtl="0" algn="l">
              <a:spcBef>
                <a:spcPts val="1200"/>
              </a:spcBef>
              <a:spcAft>
                <a:spcPts val="0"/>
              </a:spcAft>
              <a:buNone/>
            </a:pPr>
            <a:r>
              <a:t/>
            </a:r>
            <a:endParaRPr sz="1600">
              <a:highlight>
                <a:schemeClr val="lt1"/>
              </a:highlight>
            </a:endParaRPr>
          </a:p>
          <a:p>
            <a:pPr indent="0" lvl="0" marL="0" rtl="0" algn="l">
              <a:spcBef>
                <a:spcPts val="1200"/>
              </a:spcBef>
              <a:spcAft>
                <a:spcPts val="1200"/>
              </a:spcAft>
              <a:buNone/>
            </a:pPr>
            <a:r>
              <a:t/>
            </a:r>
            <a:endParaRPr sz="1600">
              <a:highlight>
                <a:schemeClr val="lt1"/>
              </a:highlight>
            </a:endParaRPr>
          </a:p>
        </p:txBody>
      </p:sp>
      <p:pic>
        <p:nvPicPr>
          <p:cNvPr id="282" name="Google Shape;282;p39"/>
          <p:cNvPicPr preferRelativeResize="0"/>
          <p:nvPr/>
        </p:nvPicPr>
        <p:blipFill>
          <a:blip r:embed="rId3">
            <a:alphaModFix/>
          </a:blip>
          <a:stretch>
            <a:fillRect/>
          </a:stretch>
        </p:blipFill>
        <p:spPr>
          <a:xfrm>
            <a:off x="6236150" y="221475"/>
            <a:ext cx="2323550" cy="1564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0"/>
          <p:cNvSpPr txBox="1"/>
          <p:nvPr>
            <p:ph type="title"/>
          </p:nvPr>
        </p:nvSpPr>
        <p:spPr>
          <a:xfrm>
            <a:off x="311700" y="79687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Sublistr</a:t>
            </a:r>
            <a:endParaRPr/>
          </a:p>
          <a:p>
            <a:pPr indent="0" lvl="0" marL="0" rtl="0" algn="l">
              <a:spcBef>
                <a:spcPts val="0"/>
              </a:spcBef>
              <a:spcAft>
                <a:spcPts val="0"/>
              </a:spcAft>
              <a:buNone/>
            </a:pPr>
            <a:r>
              <a:t/>
            </a:r>
            <a:endParaRPr/>
          </a:p>
        </p:txBody>
      </p:sp>
      <p:sp>
        <p:nvSpPr>
          <p:cNvPr id="288" name="Google Shape;288;p40"/>
          <p:cNvSpPr txBox="1"/>
          <p:nvPr>
            <p:ph idx="1" type="body"/>
          </p:nvPr>
        </p:nvSpPr>
        <p:spPr>
          <a:xfrm>
            <a:off x="498900" y="15178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900">
              <a:highlight>
                <a:schemeClr val="lt1"/>
              </a:highlight>
            </a:endParaRPr>
          </a:p>
          <a:p>
            <a:pPr indent="-349250" lvl="0" marL="457200" rtl="0" algn="l">
              <a:spcBef>
                <a:spcPts val="1200"/>
              </a:spcBef>
              <a:spcAft>
                <a:spcPts val="0"/>
              </a:spcAft>
              <a:buSzPts val="1900"/>
              <a:buChar char="❖"/>
            </a:pPr>
            <a:r>
              <a:rPr lang="en" sz="1900">
                <a:highlight>
                  <a:schemeClr val="lt1"/>
                </a:highlight>
              </a:rPr>
              <a:t>Enumerates subdomains using search engines.</a:t>
            </a:r>
            <a:endParaRPr sz="1900">
              <a:highlight>
                <a:schemeClr val="lt1"/>
              </a:highlight>
            </a:endParaRPr>
          </a:p>
          <a:p>
            <a:pPr indent="-349250" lvl="0" marL="457200" rtl="0" algn="l">
              <a:spcBef>
                <a:spcPts val="0"/>
              </a:spcBef>
              <a:spcAft>
                <a:spcPts val="0"/>
              </a:spcAft>
              <a:buSzPts val="1900"/>
              <a:buChar char="❖"/>
            </a:pPr>
            <a:r>
              <a:rPr lang="en" sz="1900">
                <a:highlight>
                  <a:schemeClr val="lt1"/>
                </a:highlight>
              </a:rPr>
              <a:t>Can be installed in Mac, Linux or Windows easily </a:t>
            </a:r>
            <a:endParaRPr sz="1900">
              <a:highlight>
                <a:schemeClr val="lt1"/>
              </a:highlight>
            </a:endParaRPr>
          </a:p>
          <a:p>
            <a:pPr indent="-349250" lvl="0" marL="457200" rtl="0" algn="l">
              <a:spcBef>
                <a:spcPts val="0"/>
              </a:spcBef>
              <a:spcAft>
                <a:spcPts val="0"/>
              </a:spcAft>
              <a:buSzPts val="1900"/>
              <a:buChar char="❖"/>
            </a:pPr>
            <a:r>
              <a:rPr lang="en" sz="1900">
                <a:highlight>
                  <a:schemeClr val="lt1"/>
                </a:highlight>
              </a:rPr>
              <a:t>Requires python and pip</a:t>
            </a:r>
            <a:endParaRPr sz="1900">
              <a:highlight>
                <a:schemeClr val="lt1"/>
              </a:highlight>
            </a:endParaRPr>
          </a:p>
          <a:p>
            <a:pPr indent="-349250" lvl="0" marL="457200" rtl="0" algn="l">
              <a:spcBef>
                <a:spcPts val="0"/>
              </a:spcBef>
              <a:spcAft>
                <a:spcPts val="0"/>
              </a:spcAft>
              <a:buSzPts val="1900"/>
              <a:buChar char="❖"/>
            </a:pPr>
            <a:r>
              <a:rPr lang="en" sz="1900">
                <a:highlight>
                  <a:schemeClr val="lt1"/>
                </a:highlight>
              </a:rPr>
              <a:t>Used in Terminal</a:t>
            </a:r>
            <a:endParaRPr sz="1900">
              <a:highlight>
                <a:schemeClr val="lt1"/>
              </a:highlight>
            </a:endParaRPr>
          </a:p>
          <a:p>
            <a:pPr indent="0" lvl="0" marL="0" rtl="0" algn="l">
              <a:spcBef>
                <a:spcPts val="1200"/>
              </a:spcBef>
              <a:spcAft>
                <a:spcPts val="1200"/>
              </a:spcAft>
              <a:buNone/>
            </a:pPr>
            <a:r>
              <a:t/>
            </a:r>
            <a:endParaRPr sz="1900">
              <a:highlight>
                <a:schemeClr val="lt1"/>
              </a:highlight>
            </a:endParaRPr>
          </a:p>
        </p:txBody>
      </p:sp>
      <p:sp>
        <p:nvSpPr>
          <p:cNvPr id="289" name="Google Shape;289;p40"/>
          <p:cNvSpPr txBox="1"/>
          <p:nvPr/>
        </p:nvSpPr>
        <p:spPr>
          <a:xfrm>
            <a:off x="1599450" y="432675"/>
            <a:ext cx="311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https://github.com/aboul3la/Sublist3r</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pic>
        <p:nvPicPr>
          <p:cNvPr id="294" name="Google Shape;294;p41"/>
          <p:cNvPicPr preferRelativeResize="0"/>
          <p:nvPr/>
        </p:nvPicPr>
        <p:blipFill>
          <a:blip r:embed="rId3">
            <a:alphaModFix/>
          </a:blip>
          <a:stretch>
            <a:fillRect/>
          </a:stretch>
        </p:blipFill>
        <p:spPr>
          <a:xfrm>
            <a:off x="6109225" y="180238"/>
            <a:ext cx="2405450" cy="4783025"/>
          </a:xfrm>
          <a:prstGeom prst="rect">
            <a:avLst/>
          </a:prstGeom>
          <a:noFill/>
          <a:ln>
            <a:noFill/>
          </a:ln>
        </p:spPr>
      </p:pic>
      <p:pic>
        <p:nvPicPr>
          <p:cNvPr id="295" name="Google Shape;295;p41"/>
          <p:cNvPicPr preferRelativeResize="0"/>
          <p:nvPr/>
        </p:nvPicPr>
        <p:blipFill>
          <a:blip r:embed="rId4">
            <a:alphaModFix/>
          </a:blip>
          <a:stretch>
            <a:fillRect/>
          </a:stretch>
        </p:blipFill>
        <p:spPr>
          <a:xfrm>
            <a:off x="626350" y="1476950"/>
            <a:ext cx="4826625" cy="3359625"/>
          </a:xfrm>
          <a:prstGeom prst="rect">
            <a:avLst/>
          </a:prstGeom>
          <a:noFill/>
          <a:ln>
            <a:noFill/>
          </a:ln>
        </p:spPr>
      </p:pic>
      <p:sp>
        <p:nvSpPr>
          <p:cNvPr id="296" name="Google Shape;296;p41"/>
          <p:cNvSpPr txBox="1"/>
          <p:nvPr>
            <p:ph type="title"/>
          </p:nvPr>
        </p:nvSpPr>
        <p:spPr>
          <a:xfrm>
            <a:off x="311700" y="8479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Sublistr</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lang="en"/>
              <a:t>Agenda</a:t>
            </a:r>
            <a:endParaRPr/>
          </a:p>
        </p:txBody>
      </p:sp>
      <p:sp>
        <p:nvSpPr>
          <p:cNvPr id="81" name="Google Shape;81;p15"/>
          <p:cNvSpPr txBox="1"/>
          <p:nvPr>
            <p:ph idx="1" type="body"/>
          </p:nvPr>
        </p:nvSpPr>
        <p:spPr>
          <a:xfrm>
            <a:off x="311700" y="1488650"/>
            <a:ext cx="8520600" cy="3059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800"/>
              </a:spcBef>
              <a:spcAft>
                <a:spcPts val="0"/>
              </a:spcAft>
              <a:buClr>
                <a:srgbClr val="2E2E2E"/>
              </a:buClr>
              <a:buSzPts val="1800"/>
              <a:buFont typeface="Arial"/>
              <a:buChar char="❏"/>
            </a:pPr>
            <a:r>
              <a:rPr lang="en">
                <a:solidFill>
                  <a:srgbClr val="2E2E2E"/>
                </a:solidFill>
                <a:latin typeface="Arial"/>
                <a:ea typeface="Arial"/>
                <a:cs typeface="Arial"/>
                <a:sym typeface="Arial"/>
              </a:rPr>
              <a:t>Basic Recon</a:t>
            </a:r>
            <a:endParaRPr>
              <a:solidFill>
                <a:srgbClr val="2E2E2E"/>
              </a:solidFill>
              <a:latin typeface="Arial"/>
              <a:ea typeface="Arial"/>
              <a:cs typeface="Arial"/>
              <a:sym typeface="Arial"/>
            </a:endParaRPr>
          </a:p>
          <a:p>
            <a:pPr indent="-342900" lvl="0" marL="457200" rtl="0" algn="l">
              <a:lnSpc>
                <a:spcPct val="150000"/>
              </a:lnSpc>
              <a:spcBef>
                <a:spcPts val="0"/>
              </a:spcBef>
              <a:spcAft>
                <a:spcPts val="0"/>
              </a:spcAft>
              <a:buClr>
                <a:srgbClr val="2E2E2E"/>
              </a:buClr>
              <a:buSzPts val="1800"/>
              <a:buFont typeface="Arial"/>
              <a:buChar char="❏"/>
            </a:pPr>
            <a:r>
              <a:rPr lang="en">
                <a:solidFill>
                  <a:srgbClr val="2E2E2E"/>
                </a:solidFill>
                <a:latin typeface="Arial"/>
                <a:ea typeface="Arial"/>
                <a:cs typeface="Arial"/>
                <a:sym typeface="Arial"/>
              </a:rPr>
              <a:t>Host Enumeration - [prerequisite: Kali linux, nmap (if not preinstalled)]</a:t>
            </a:r>
            <a:endParaRPr>
              <a:solidFill>
                <a:srgbClr val="2E2E2E"/>
              </a:solidFill>
              <a:latin typeface="Arial"/>
              <a:ea typeface="Arial"/>
              <a:cs typeface="Arial"/>
              <a:sym typeface="Arial"/>
            </a:endParaRPr>
          </a:p>
          <a:p>
            <a:pPr indent="-342900" lvl="0" marL="457200" rtl="0" algn="l">
              <a:lnSpc>
                <a:spcPct val="150000"/>
              </a:lnSpc>
              <a:spcBef>
                <a:spcPts val="0"/>
              </a:spcBef>
              <a:spcAft>
                <a:spcPts val="0"/>
              </a:spcAft>
              <a:buClr>
                <a:srgbClr val="2E2E2E"/>
              </a:buClr>
              <a:buSzPts val="1800"/>
              <a:buFont typeface="Arial"/>
              <a:buChar char="❏"/>
            </a:pPr>
            <a:r>
              <a:rPr lang="en">
                <a:solidFill>
                  <a:srgbClr val="2E2E2E"/>
                </a:solidFill>
                <a:latin typeface="Arial"/>
                <a:ea typeface="Arial"/>
                <a:cs typeface="Arial"/>
                <a:sym typeface="Arial"/>
              </a:rPr>
              <a:t>Subdomain Enumeration [prerequisite: sublist3r]</a:t>
            </a:r>
            <a:endParaRPr>
              <a:solidFill>
                <a:srgbClr val="2E2E2E"/>
              </a:solidFill>
              <a:latin typeface="Arial"/>
              <a:ea typeface="Arial"/>
              <a:cs typeface="Arial"/>
              <a:sym typeface="Arial"/>
            </a:endParaRPr>
          </a:p>
          <a:p>
            <a:pPr indent="-342900" lvl="0" marL="457200" rtl="0" algn="l">
              <a:lnSpc>
                <a:spcPct val="150000"/>
              </a:lnSpc>
              <a:spcBef>
                <a:spcPts val="0"/>
              </a:spcBef>
              <a:spcAft>
                <a:spcPts val="0"/>
              </a:spcAft>
              <a:buClr>
                <a:srgbClr val="2E2E2E"/>
              </a:buClr>
              <a:buSzPts val="1800"/>
              <a:buFont typeface="Arial"/>
              <a:buChar char="❏"/>
            </a:pPr>
            <a:r>
              <a:rPr lang="en">
                <a:solidFill>
                  <a:srgbClr val="2E2E2E"/>
                </a:solidFill>
                <a:latin typeface="Arial"/>
                <a:ea typeface="Arial"/>
                <a:cs typeface="Arial"/>
                <a:sym typeface="Arial"/>
              </a:rPr>
              <a:t>Google dorking</a:t>
            </a:r>
            <a:endParaRPr>
              <a:solidFill>
                <a:srgbClr val="2E2E2E"/>
              </a:solidFill>
              <a:latin typeface="Arial"/>
              <a:ea typeface="Arial"/>
              <a:cs typeface="Arial"/>
              <a:sym typeface="Arial"/>
            </a:endParaRPr>
          </a:p>
          <a:p>
            <a:pPr indent="0" lvl="0" marL="0" rtl="0" algn="l">
              <a:lnSpc>
                <a:spcPct val="150000"/>
              </a:lnSpc>
              <a:spcBef>
                <a:spcPts val="1400"/>
              </a:spcBef>
              <a:spcAft>
                <a:spcPts val="0"/>
              </a:spcAft>
              <a:buNone/>
            </a:pPr>
            <a:r>
              <a:t/>
            </a:r>
            <a:endParaRPr>
              <a:solidFill>
                <a:srgbClr val="2E2E2E"/>
              </a:solidFill>
              <a:latin typeface="Arial"/>
              <a:ea typeface="Arial"/>
              <a:cs typeface="Arial"/>
              <a:sym typeface="Arial"/>
            </a:endParaRPr>
          </a:p>
          <a:p>
            <a:pPr indent="0" lvl="0" marL="292100" rtl="0" algn="l">
              <a:lnSpc>
                <a:spcPct val="150000"/>
              </a:lnSpc>
              <a:spcBef>
                <a:spcPts val="1400"/>
              </a:spcBef>
              <a:spcAft>
                <a:spcPts val="1400"/>
              </a:spcAft>
              <a:buNone/>
            </a:pPr>
            <a:r>
              <a:t/>
            </a:r>
            <a:endParaRPr sz="1500">
              <a:solidFill>
                <a:srgbClr val="2E2E2E"/>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2"/>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SSL/TLS C</a:t>
            </a:r>
            <a:r>
              <a:rPr lang="en"/>
              <a:t>ertificate</a:t>
            </a:r>
            <a:endParaRPr/>
          </a:p>
          <a:p>
            <a:pPr indent="0" lvl="0" marL="0" rtl="0" algn="l">
              <a:spcBef>
                <a:spcPts val="0"/>
              </a:spcBef>
              <a:spcAft>
                <a:spcPts val="0"/>
              </a:spcAft>
              <a:buNone/>
            </a:pPr>
            <a:r>
              <a:t/>
            </a:r>
            <a:endParaRPr/>
          </a:p>
        </p:txBody>
      </p:sp>
      <p:sp>
        <p:nvSpPr>
          <p:cNvPr id="302" name="Google Shape;302;p42"/>
          <p:cNvSpPr txBox="1"/>
          <p:nvPr>
            <p:ph idx="1" type="body"/>
          </p:nvPr>
        </p:nvSpPr>
        <p:spPr>
          <a:xfrm>
            <a:off x="234500" y="2198050"/>
            <a:ext cx="8666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highlight>
                  <a:schemeClr val="lt1"/>
                </a:highlight>
              </a:rPr>
              <a:t>E</a:t>
            </a:r>
            <a:r>
              <a:rPr lang="en">
                <a:highlight>
                  <a:schemeClr val="lt1"/>
                </a:highlight>
              </a:rPr>
              <a:t>nables an </a:t>
            </a:r>
            <a:r>
              <a:rPr b="1" lang="en">
                <a:highlight>
                  <a:schemeClr val="lt1"/>
                </a:highlight>
              </a:rPr>
              <a:t>encrypted connection</a:t>
            </a:r>
            <a:endParaRPr b="1">
              <a:highlight>
                <a:schemeClr val="lt1"/>
              </a:highlight>
            </a:endParaRPr>
          </a:p>
          <a:p>
            <a:pPr indent="-342900" lvl="0" marL="457200" rtl="0" algn="l">
              <a:spcBef>
                <a:spcPts val="0"/>
              </a:spcBef>
              <a:spcAft>
                <a:spcPts val="0"/>
              </a:spcAft>
              <a:buSzPts val="1800"/>
              <a:buChar char="❖"/>
            </a:pPr>
            <a:r>
              <a:rPr lang="en">
                <a:highlight>
                  <a:schemeClr val="lt1"/>
                </a:highlight>
              </a:rPr>
              <a:t>Demonstrates </a:t>
            </a:r>
            <a:r>
              <a:rPr b="1" lang="en">
                <a:highlight>
                  <a:schemeClr val="lt1"/>
                </a:highlight>
              </a:rPr>
              <a:t>ownership of domain </a:t>
            </a:r>
            <a:r>
              <a:rPr lang="en">
                <a:highlight>
                  <a:schemeClr val="lt1"/>
                </a:highlight>
              </a:rPr>
              <a:t>from service host</a:t>
            </a:r>
            <a:endParaRPr>
              <a:highlight>
                <a:schemeClr val="lt1"/>
              </a:highlight>
            </a:endParaRPr>
          </a:p>
          <a:p>
            <a:pPr indent="-342900" lvl="0" marL="457200" rtl="0" algn="l">
              <a:spcBef>
                <a:spcPts val="0"/>
              </a:spcBef>
              <a:spcAft>
                <a:spcPts val="0"/>
              </a:spcAft>
              <a:buSzPts val="1800"/>
              <a:buChar char="❖"/>
            </a:pPr>
            <a:r>
              <a:rPr lang="en">
                <a:highlight>
                  <a:schemeClr val="lt1"/>
                </a:highlight>
              </a:rPr>
              <a:t>Includes </a:t>
            </a:r>
            <a:r>
              <a:rPr b="1" lang="en">
                <a:highlight>
                  <a:schemeClr val="lt1"/>
                </a:highlight>
              </a:rPr>
              <a:t>domain name</a:t>
            </a:r>
            <a:r>
              <a:rPr lang="en">
                <a:highlight>
                  <a:schemeClr val="lt1"/>
                </a:highlight>
              </a:rPr>
              <a:t>, certificate authority, organisation, expiration etc</a:t>
            </a:r>
            <a:endParaRPr>
              <a:highlight>
                <a:schemeClr val="lt1"/>
              </a:highlight>
            </a:endParaRPr>
          </a:p>
          <a:p>
            <a:pPr indent="0" lvl="0" marL="457200" rtl="0" algn="l">
              <a:spcBef>
                <a:spcPts val="1200"/>
              </a:spcBef>
              <a:spcAft>
                <a:spcPts val="1200"/>
              </a:spcAft>
              <a:buNone/>
            </a:pPr>
            <a:r>
              <a:t/>
            </a:r>
            <a:endParaRPr>
              <a:highlight>
                <a:schemeClr val="lt1"/>
              </a:highlight>
            </a:endParaRPr>
          </a:p>
        </p:txBody>
      </p:sp>
      <p:pic>
        <p:nvPicPr>
          <p:cNvPr id="303" name="Google Shape;303;p42"/>
          <p:cNvPicPr preferRelativeResize="0"/>
          <p:nvPr/>
        </p:nvPicPr>
        <p:blipFill>
          <a:blip r:embed="rId3">
            <a:alphaModFix/>
          </a:blip>
          <a:stretch>
            <a:fillRect/>
          </a:stretch>
        </p:blipFill>
        <p:spPr>
          <a:xfrm>
            <a:off x="6347100" y="174625"/>
            <a:ext cx="2324699" cy="1743524"/>
          </a:xfrm>
          <a:prstGeom prst="rect">
            <a:avLst/>
          </a:prstGeom>
          <a:noFill/>
          <a:ln>
            <a:noFill/>
          </a:ln>
        </p:spPr>
      </p:pic>
      <p:pic>
        <p:nvPicPr>
          <p:cNvPr id="304" name="Google Shape;304;p42"/>
          <p:cNvPicPr preferRelativeResize="0"/>
          <p:nvPr/>
        </p:nvPicPr>
        <p:blipFill>
          <a:blip r:embed="rId4">
            <a:alphaModFix/>
          </a:blip>
          <a:stretch>
            <a:fillRect/>
          </a:stretch>
        </p:blipFill>
        <p:spPr>
          <a:xfrm>
            <a:off x="1963225" y="1421900"/>
            <a:ext cx="2894250" cy="591650"/>
          </a:xfrm>
          <a:prstGeom prst="rect">
            <a:avLst/>
          </a:prstGeom>
          <a:noFill/>
          <a:ln>
            <a:noFill/>
          </a:ln>
        </p:spPr>
      </p:pic>
      <p:sp>
        <p:nvSpPr>
          <p:cNvPr id="305" name="Google Shape;305;p42"/>
          <p:cNvSpPr txBox="1"/>
          <p:nvPr/>
        </p:nvSpPr>
        <p:spPr>
          <a:xfrm>
            <a:off x="2443700" y="4656300"/>
            <a:ext cx="6605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000">
                <a:latin typeface="Source Code Pro"/>
                <a:ea typeface="Source Code Pro"/>
                <a:cs typeface="Source Code Pro"/>
                <a:sym typeface="Source Code Pro"/>
              </a:rPr>
              <a:t>Reference: </a:t>
            </a:r>
            <a:r>
              <a:rPr i="1" lang="en" sz="1000">
                <a:latin typeface="Source Code Pro"/>
                <a:ea typeface="Source Code Pro"/>
                <a:cs typeface="Source Code Pro"/>
                <a:sym typeface="Source Code Pro"/>
              </a:rPr>
              <a:t>https://www.cloudflare.com/en-gb/learning/ssl/what-is-an-ssl-certificate/</a:t>
            </a:r>
            <a:endParaRPr i="1" sz="1000">
              <a:latin typeface="Source Code Pro"/>
              <a:ea typeface="Source Code Pro"/>
              <a:cs typeface="Source Code Pro"/>
              <a:sym typeface="Source Code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Wildcard Certificate</a:t>
            </a:r>
            <a:endParaRPr/>
          </a:p>
          <a:p>
            <a:pPr indent="0" lvl="0" marL="0" rtl="0" algn="l">
              <a:spcBef>
                <a:spcPts val="0"/>
              </a:spcBef>
              <a:spcAft>
                <a:spcPts val="0"/>
              </a:spcAft>
              <a:buNone/>
            </a:pPr>
            <a:r>
              <a:t/>
            </a:r>
            <a:endParaRPr/>
          </a:p>
        </p:txBody>
      </p:sp>
      <p:sp>
        <p:nvSpPr>
          <p:cNvPr id="311" name="Google Shape;311;p43"/>
          <p:cNvSpPr txBox="1"/>
          <p:nvPr>
            <p:ph idx="1" type="body"/>
          </p:nvPr>
        </p:nvSpPr>
        <p:spPr>
          <a:xfrm>
            <a:off x="196875" y="1915150"/>
            <a:ext cx="63501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highlight>
                  <a:schemeClr val="lt1"/>
                </a:highlight>
              </a:rPr>
              <a:t>Certificate</a:t>
            </a:r>
            <a:r>
              <a:rPr lang="en" sz="1600">
                <a:highlight>
                  <a:schemeClr val="lt1"/>
                </a:highlight>
              </a:rPr>
              <a:t> can be used with multiple subdomains of a domain.</a:t>
            </a:r>
            <a:endParaRPr sz="1600">
              <a:highlight>
                <a:schemeClr val="lt1"/>
              </a:highlight>
            </a:endParaRPr>
          </a:p>
          <a:p>
            <a:pPr indent="-330200" lvl="0" marL="457200" rtl="0" algn="l">
              <a:spcBef>
                <a:spcPts val="0"/>
              </a:spcBef>
              <a:spcAft>
                <a:spcPts val="0"/>
              </a:spcAft>
              <a:buSzPts val="1600"/>
              <a:buChar char="❖"/>
            </a:pPr>
            <a:r>
              <a:rPr b="1" lang="en" sz="1600">
                <a:highlight>
                  <a:schemeClr val="lt1"/>
                </a:highlight>
              </a:rPr>
              <a:t>Pros</a:t>
            </a:r>
            <a:r>
              <a:rPr lang="en" sz="1600">
                <a:highlight>
                  <a:schemeClr val="lt1"/>
                </a:highlight>
              </a:rPr>
              <a:t>:</a:t>
            </a:r>
            <a:endParaRPr sz="1600">
              <a:highlight>
                <a:schemeClr val="lt1"/>
              </a:highlight>
            </a:endParaRPr>
          </a:p>
          <a:p>
            <a:pPr indent="-330200" lvl="1" marL="914400" rtl="0" algn="l">
              <a:spcBef>
                <a:spcPts val="0"/>
              </a:spcBef>
              <a:spcAft>
                <a:spcPts val="0"/>
              </a:spcAft>
              <a:buSzPts val="1600"/>
              <a:buChar char="➢"/>
            </a:pPr>
            <a:r>
              <a:rPr lang="en" sz="1600">
                <a:highlight>
                  <a:schemeClr val="lt1"/>
                </a:highlight>
              </a:rPr>
              <a:t>Easy to setup for domain and subdomains </a:t>
            </a:r>
            <a:endParaRPr sz="1600">
              <a:highlight>
                <a:schemeClr val="lt1"/>
              </a:highlight>
            </a:endParaRPr>
          </a:p>
          <a:p>
            <a:pPr indent="-330200" lvl="0" marL="457200" rtl="0" algn="l">
              <a:spcBef>
                <a:spcPts val="0"/>
              </a:spcBef>
              <a:spcAft>
                <a:spcPts val="0"/>
              </a:spcAft>
              <a:buSzPts val="1600"/>
              <a:buChar char="❖"/>
            </a:pPr>
            <a:r>
              <a:rPr b="1" lang="en" sz="1600">
                <a:highlight>
                  <a:schemeClr val="lt1"/>
                </a:highlight>
              </a:rPr>
              <a:t>Cons</a:t>
            </a:r>
            <a:r>
              <a:rPr lang="en" sz="1600">
                <a:highlight>
                  <a:schemeClr val="lt1"/>
                </a:highlight>
              </a:rPr>
              <a:t>:</a:t>
            </a:r>
            <a:endParaRPr sz="1600">
              <a:highlight>
                <a:schemeClr val="lt1"/>
              </a:highlight>
            </a:endParaRPr>
          </a:p>
          <a:p>
            <a:pPr indent="-330200" lvl="1" marL="914400" rtl="0" algn="l">
              <a:spcBef>
                <a:spcPts val="0"/>
              </a:spcBef>
              <a:spcAft>
                <a:spcPts val="0"/>
              </a:spcAft>
              <a:buSzPts val="1600"/>
              <a:buChar char="➢"/>
            </a:pPr>
            <a:r>
              <a:rPr lang="en" sz="1600">
                <a:highlight>
                  <a:schemeClr val="lt1"/>
                </a:highlight>
              </a:rPr>
              <a:t>If one subdomain is compromised, others will likely be compromised</a:t>
            </a:r>
            <a:endParaRPr sz="1600">
              <a:highlight>
                <a:schemeClr val="lt1"/>
              </a:highlight>
            </a:endParaRPr>
          </a:p>
        </p:txBody>
      </p:sp>
      <p:pic>
        <p:nvPicPr>
          <p:cNvPr id="312" name="Google Shape;312;p43"/>
          <p:cNvPicPr preferRelativeResize="0"/>
          <p:nvPr/>
        </p:nvPicPr>
        <p:blipFill>
          <a:blip r:embed="rId3">
            <a:alphaModFix/>
          </a:blip>
          <a:stretch>
            <a:fillRect/>
          </a:stretch>
        </p:blipFill>
        <p:spPr>
          <a:xfrm>
            <a:off x="6419013" y="2505400"/>
            <a:ext cx="2466975" cy="1847850"/>
          </a:xfrm>
          <a:prstGeom prst="rect">
            <a:avLst/>
          </a:prstGeom>
          <a:noFill/>
          <a:ln>
            <a:noFill/>
          </a:ln>
        </p:spPr>
      </p:pic>
      <p:sp>
        <p:nvSpPr>
          <p:cNvPr id="313" name="Google Shape;313;p43"/>
          <p:cNvSpPr/>
          <p:nvPr/>
        </p:nvSpPr>
        <p:spPr>
          <a:xfrm>
            <a:off x="5725150" y="631500"/>
            <a:ext cx="2891700" cy="1055400"/>
          </a:xfrm>
          <a:prstGeom prst="wedgeRoundRectCallout">
            <a:avLst>
              <a:gd fmla="val -71838" name="adj1"/>
              <a:gd fmla="val 23221"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sz="1200">
                <a:solidFill>
                  <a:schemeClr val="lt1"/>
                </a:solidFill>
              </a:rPr>
              <a:t>www.yahoo.com</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news.yahoo.com   </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chrome.yql.yahoo.com</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br.reseller.ysm.yahoo.com</a:t>
            </a:r>
            <a:endParaRPr sz="1200">
              <a:solidFill>
                <a:schemeClr val="lt1"/>
              </a:solidFill>
            </a:endParaRPr>
          </a:p>
        </p:txBody>
      </p:sp>
      <p:sp>
        <p:nvSpPr>
          <p:cNvPr id="314" name="Google Shape;314;p43"/>
          <p:cNvSpPr txBox="1"/>
          <p:nvPr/>
        </p:nvSpPr>
        <p:spPr>
          <a:xfrm>
            <a:off x="2997550" y="1106000"/>
            <a:ext cx="3883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a:t>
            </a:r>
            <a:r>
              <a:rPr lang="en" sz="2200" u="sng">
                <a:solidFill>
                  <a:srgbClr val="3C78D8"/>
                </a:solidFill>
                <a:hlinkClick r:id="rId4">
                  <a:extLst>
                    <a:ext uri="{A12FA001-AC4F-418D-AE19-62706E023703}">
                      <ahyp:hlinkClr val="tx"/>
                    </a:ext>
                  </a:extLst>
                </a:hlinkClick>
              </a:rPr>
              <a:t>.yahoo.com</a:t>
            </a:r>
            <a:endParaRPr sz="2200">
              <a:solidFill>
                <a:srgbClr val="3C78D8"/>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GUI </a:t>
            </a:r>
            <a:r>
              <a:rPr lang="en"/>
              <a:t>Tools</a:t>
            </a:r>
            <a:endParaRPr/>
          </a:p>
          <a:p>
            <a:pPr indent="0" lvl="0" marL="0" rtl="0" algn="l">
              <a:spcBef>
                <a:spcPts val="0"/>
              </a:spcBef>
              <a:spcAft>
                <a:spcPts val="0"/>
              </a:spcAft>
              <a:buNone/>
            </a:pPr>
            <a:r>
              <a:t/>
            </a:r>
            <a:endParaRPr/>
          </a:p>
        </p:txBody>
      </p:sp>
      <p:sp>
        <p:nvSpPr>
          <p:cNvPr id="320" name="Google Shape;320;p44"/>
          <p:cNvSpPr txBox="1"/>
          <p:nvPr>
            <p:ph idx="1" type="body"/>
          </p:nvPr>
        </p:nvSpPr>
        <p:spPr>
          <a:xfrm>
            <a:off x="311700" y="1371125"/>
            <a:ext cx="8520600" cy="3099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crt.sh</a:t>
            </a:r>
            <a:endParaRPr sz="1600"/>
          </a:p>
          <a:p>
            <a:pPr indent="-330200" lvl="0" marL="457200" rtl="0" algn="l">
              <a:spcBef>
                <a:spcPts val="0"/>
              </a:spcBef>
              <a:spcAft>
                <a:spcPts val="0"/>
              </a:spcAft>
              <a:buSzPts val="1600"/>
              <a:buChar char="-"/>
            </a:pPr>
            <a:r>
              <a:rPr lang="en" sz="1600" u="sng">
                <a:hlinkClick r:id="rId3"/>
              </a:rPr>
              <a:t>https://subdomainfinder.c99.nl/</a:t>
            </a:r>
            <a:endParaRPr sz="2300"/>
          </a:p>
          <a:p>
            <a:pPr indent="0" lvl="0" marL="0" rtl="0" algn="l">
              <a:spcBef>
                <a:spcPts val="0"/>
              </a:spcBef>
              <a:spcAft>
                <a:spcPts val="1200"/>
              </a:spcAft>
              <a:buNone/>
            </a:pPr>
            <a:r>
              <a:t/>
            </a:r>
            <a:endParaRPr sz="2300"/>
          </a:p>
        </p:txBody>
      </p:sp>
      <p:pic>
        <p:nvPicPr>
          <p:cNvPr id="321" name="Google Shape;321;p44"/>
          <p:cNvPicPr preferRelativeResize="0"/>
          <p:nvPr/>
        </p:nvPicPr>
        <p:blipFill>
          <a:blip r:embed="rId4">
            <a:alphaModFix/>
          </a:blip>
          <a:stretch>
            <a:fillRect/>
          </a:stretch>
        </p:blipFill>
        <p:spPr>
          <a:xfrm>
            <a:off x="2320300" y="2898899"/>
            <a:ext cx="1181400" cy="1181400"/>
          </a:xfrm>
          <a:prstGeom prst="rect">
            <a:avLst/>
          </a:prstGeom>
          <a:noFill/>
          <a:ln>
            <a:noFill/>
          </a:ln>
        </p:spPr>
      </p:pic>
      <p:pic>
        <p:nvPicPr>
          <p:cNvPr id="322" name="Google Shape;322;p44"/>
          <p:cNvPicPr preferRelativeResize="0"/>
          <p:nvPr/>
        </p:nvPicPr>
        <p:blipFill rotWithShape="1">
          <a:blip r:embed="rId5">
            <a:alphaModFix/>
          </a:blip>
          <a:srcRect b="0" l="6103" r="0" t="0"/>
          <a:stretch/>
        </p:blipFill>
        <p:spPr>
          <a:xfrm>
            <a:off x="4098700" y="3152725"/>
            <a:ext cx="3160201" cy="572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https://crt.sh/?q=yahoo.com</a:t>
            </a:r>
            <a:endParaRPr/>
          </a:p>
          <a:p>
            <a:pPr indent="0" lvl="0" marL="0" rtl="0" algn="l">
              <a:spcBef>
                <a:spcPts val="1200"/>
              </a:spcBef>
              <a:spcAft>
                <a:spcPts val="1200"/>
              </a:spcAft>
              <a:buNone/>
            </a:pPr>
            <a:r>
              <a:t/>
            </a:r>
            <a:endParaRPr/>
          </a:p>
        </p:txBody>
      </p:sp>
      <p:pic>
        <p:nvPicPr>
          <p:cNvPr id="328" name="Google Shape;328;p45"/>
          <p:cNvPicPr preferRelativeResize="0"/>
          <p:nvPr/>
        </p:nvPicPr>
        <p:blipFill>
          <a:blip r:embed="rId4">
            <a:alphaModFix/>
          </a:blip>
          <a:stretch>
            <a:fillRect/>
          </a:stretch>
        </p:blipFill>
        <p:spPr>
          <a:xfrm>
            <a:off x="606775" y="1959299"/>
            <a:ext cx="8050376" cy="2397225"/>
          </a:xfrm>
          <a:prstGeom prst="rect">
            <a:avLst/>
          </a:prstGeom>
          <a:noFill/>
          <a:ln>
            <a:noFill/>
          </a:ln>
        </p:spPr>
      </p:pic>
      <p:pic>
        <p:nvPicPr>
          <p:cNvPr id="329" name="Google Shape;329;p45"/>
          <p:cNvPicPr preferRelativeResize="0"/>
          <p:nvPr/>
        </p:nvPicPr>
        <p:blipFill>
          <a:blip r:embed="rId5">
            <a:alphaModFix/>
          </a:blip>
          <a:stretch>
            <a:fillRect/>
          </a:stretch>
        </p:blipFill>
        <p:spPr>
          <a:xfrm>
            <a:off x="323525" y="44975"/>
            <a:ext cx="1151125" cy="1029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6"/>
          <p:cNvPicPr preferRelativeResize="0"/>
          <p:nvPr/>
        </p:nvPicPr>
        <p:blipFill>
          <a:blip r:embed="rId3">
            <a:alphaModFix/>
          </a:blip>
          <a:stretch>
            <a:fillRect/>
          </a:stretch>
        </p:blipFill>
        <p:spPr>
          <a:xfrm>
            <a:off x="1536825" y="884700"/>
            <a:ext cx="6290026" cy="3985750"/>
          </a:xfrm>
          <a:prstGeom prst="rect">
            <a:avLst/>
          </a:prstGeom>
          <a:noFill/>
          <a:ln>
            <a:noFill/>
          </a:ln>
        </p:spPr>
      </p:pic>
      <p:sp>
        <p:nvSpPr>
          <p:cNvPr id="335" name="Google Shape;335;p46"/>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Subdomain Finder</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7"/>
          <p:cNvSpPr txBox="1"/>
          <p:nvPr>
            <p:ph type="title"/>
          </p:nvPr>
        </p:nvSpPr>
        <p:spPr>
          <a:xfrm>
            <a:off x="311700" y="8479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Now it is your turn!</a:t>
            </a:r>
            <a:endParaRPr/>
          </a:p>
          <a:p>
            <a:pPr indent="0" lvl="0" marL="0" rtl="0" algn="l">
              <a:spcBef>
                <a:spcPts val="0"/>
              </a:spcBef>
              <a:spcAft>
                <a:spcPts val="0"/>
              </a:spcAft>
              <a:buNone/>
            </a:pPr>
            <a:r>
              <a:t/>
            </a:r>
            <a:endParaRPr/>
          </a:p>
        </p:txBody>
      </p:sp>
      <p:pic>
        <p:nvPicPr>
          <p:cNvPr id="341" name="Google Shape;341;p47"/>
          <p:cNvPicPr preferRelativeResize="0"/>
          <p:nvPr/>
        </p:nvPicPr>
        <p:blipFill>
          <a:blip r:embed="rId3">
            <a:alphaModFix/>
          </a:blip>
          <a:stretch>
            <a:fillRect/>
          </a:stretch>
        </p:blipFill>
        <p:spPr>
          <a:xfrm>
            <a:off x="5599425" y="258325"/>
            <a:ext cx="2451350" cy="1740450"/>
          </a:xfrm>
          <a:prstGeom prst="rect">
            <a:avLst/>
          </a:prstGeom>
          <a:noFill/>
          <a:ln>
            <a:noFill/>
          </a:ln>
        </p:spPr>
      </p:pic>
      <p:sp>
        <p:nvSpPr>
          <p:cNvPr id="342" name="Google Shape;342;p47"/>
          <p:cNvSpPr txBox="1"/>
          <p:nvPr>
            <p:ph idx="1" type="body"/>
          </p:nvPr>
        </p:nvSpPr>
        <p:spPr>
          <a:xfrm>
            <a:off x="507800" y="17843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100">
              <a:highlight>
                <a:schemeClr val="lt1"/>
              </a:highlight>
            </a:endParaRPr>
          </a:p>
          <a:p>
            <a:pPr indent="-361950" lvl="0" marL="457200" rtl="0" algn="l">
              <a:spcBef>
                <a:spcPts val="1200"/>
              </a:spcBef>
              <a:spcAft>
                <a:spcPts val="0"/>
              </a:spcAft>
              <a:buSzPts val="2100"/>
              <a:buChar char="❖"/>
            </a:pPr>
            <a:r>
              <a:rPr lang="en" sz="2100">
                <a:highlight>
                  <a:schemeClr val="lt1"/>
                </a:highlight>
              </a:rPr>
              <a:t>Use </a:t>
            </a:r>
            <a:r>
              <a:rPr lang="en" sz="2100" u="sng">
                <a:solidFill>
                  <a:schemeClr val="hlink"/>
                </a:solidFill>
                <a:highlight>
                  <a:schemeClr val="lt1"/>
                </a:highlight>
                <a:hlinkClick r:id="rId4"/>
              </a:rPr>
              <a:t>https://crt.sh</a:t>
            </a:r>
            <a:r>
              <a:rPr lang="en" sz="2100">
                <a:highlight>
                  <a:schemeClr val="lt1"/>
                </a:highlight>
              </a:rPr>
              <a:t>  and</a:t>
            </a:r>
            <a:r>
              <a:rPr lang="en" sz="2100">
                <a:highlight>
                  <a:schemeClr val="lt1"/>
                </a:highlight>
              </a:rPr>
              <a:t> </a:t>
            </a:r>
            <a:r>
              <a:rPr lang="en" sz="2100" u="sng">
                <a:solidFill>
                  <a:schemeClr val="hlink"/>
                </a:solidFill>
                <a:highlight>
                  <a:schemeClr val="lt1"/>
                </a:highlight>
                <a:hlinkClick r:id="rId5"/>
              </a:rPr>
              <a:t>https://subodmainfinder.c99.nl/</a:t>
            </a:r>
            <a:r>
              <a:rPr lang="en" sz="2100">
                <a:highlight>
                  <a:schemeClr val="lt1"/>
                </a:highlight>
              </a:rPr>
              <a:t> to look up subdomains of </a:t>
            </a:r>
            <a:r>
              <a:rPr b="1" lang="en" sz="2100">
                <a:highlight>
                  <a:schemeClr val="lt1"/>
                </a:highlight>
              </a:rPr>
              <a:t>yahoo.com</a:t>
            </a:r>
            <a:endParaRPr b="1" sz="2100">
              <a:highlight>
                <a:schemeClr val="lt1"/>
              </a:highlight>
            </a:endParaRPr>
          </a:p>
          <a:p>
            <a:pPr indent="-361950" lvl="0" marL="457200" rtl="0" algn="l">
              <a:spcBef>
                <a:spcPts val="0"/>
              </a:spcBef>
              <a:spcAft>
                <a:spcPts val="0"/>
              </a:spcAft>
              <a:buSzPts val="2100"/>
              <a:buChar char="❖"/>
            </a:pPr>
            <a:r>
              <a:rPr lang="en" sz="2100">
                <a:highlight>
                  <a:schemeClr val="lt1"/>
                </a:highlight>
              </a:rPr>
              <a:t>Install sublist3r(</a:t>
            </a:r>
            <a:r>
              <a:rPr lang="en" sz="1400" u="sng">
                <a:solidFill>
                  <a:schemeClr val="accent5"/>
                </a:solidFill>
                <a:latin typeface="Arial"/>
                <a:ea typeface="Arial"/>
                <a:cs typeface="Arial"/>
                <a:sym typeface="Arial"/>
                <a:hlinkClick r:id="rId6">
                  <a:extLst>
                    <a:ext uri="{A12FA001-AC4F-418D-AE19-62706E023703}">
                      <ahyp:hlinkClr val="tx"/>
                    </a:ext>
                  </a:extLst>
                </a:hlinkClick>
              </a:rPr>
              <a:t>https://github.com/aboul3la/Sublist3r</a:t>
            </a:r>
            <a:r>
              <a:rPr lang="en" sz="2100">
                <a:highlight>
                  <a:schemeClr val="lt1"/>
                </a:highlight>
              </a:rPr>
              <a:t>) if you complete earlier.</a:t>
            </a:r>
            <a:endParaRPr sz="2100">
              <a:highlight>
                <a:schemeClr val="lt1"/>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48" name="Google Shape;348;p4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9" name="Google Shape;349;p48"/>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50" name="Google Shape;350;p48"/>
          <p:cNvPicPr preferRelativeResize="0"/>
          <p:nvPr/>
        </p:nvPicPr>
        <p:blipFill>
          <a:blip r:embed="rId4">
            <a:alphaModFix/>
          </a:blip>
          <a:stretch>
            <a:fillRect/>
          </a:stretch>
        </p:blipFill>
        <p:spPr>
          <a:xfrm>
            <a:off x="0" y="28975"/>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56" name="Google Shape;356;p4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7" name="Google Shape;357;p49"/>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58" name="Google Shape;358;p49"/>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64" name="Google Shape;364;p5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5" name="Google Shape;365;p5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66" name="Google Shape;366;p50"/>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72" name="Google Shape;372;p51"/>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3" name="Google Shape;373;p51"/>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74" name="Google Shape;374;p51"/>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Before we begin</a:t>
            </a:r>
            <a:endParaRPr/>
          </a:p>
        </p:txBody>
      </p:sp>
      <p:sp>
        <p:nvSpPr>
          <p:cNvPr id="87" name="Google Shape;87;p16"/>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We have a set of questions for you!</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80" name="Google Shape;380;p52"/>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1" name="Google Shape;381;p5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82" name="Google Shape;382;p52"/>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3"/>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88" name="Google Shape;388;p53"/>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89" name="Google Shape;389;p5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90" name="Google Shape;390;p53"/>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96" name="Google Shape;396;p5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7" name="Google Shape;397;p5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398" name="Google Shape;398;p54"/>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404" name="Google Shape;404;p5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5" name="Google Shape;405;p55"/>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06" name="Google Shape;406;p55"/>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412" name="Google Shape;412;p56"/>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3" name="Google Shape;413;p56"/>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414" name="Google Shape;414;p56"/>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72500"/>
            <a:ext cx="8520600" cy="733500"/>
          </a:xfrm>
          <a:prstGeom prst="rect">
            <a:avLst/>
          </a:prstGeom>
        </p:spPr>
        <p:txBody>
          <a:bodyPr anchorCtr="0" anchor="b"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Reconnaissance is the first step a Hacker/Pentester/Bug-bounty hunter will take</a:t>
            </a:r>
            <a:endParaRPr/>
          </a:p>
        </p:txBody>
      </p:sp>
      <p:sp>
        <p:nvSpPr>
          <p:cNvPr id="93" name="Google Shape;93;p17"/>
          <p:cNvSpPr txBox="1"/>
          <p:nvPr>
            <p:ph idx="1" type="body"/>
          </p:nvPr>
        </p:nvSpPr>
        <p:spPr>
          <a:xfrm>
            <a:off x="311700" y="1488650"/>
            <a:ext cx="8520600" cy="3059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800"/>
              </a:spcBef>
              <a:spcAft>
                <a:spcPts val="0"/>
              </a:spcAft>
              <a:buClr>
                <a:srgbClr val="2E2E2E"/>
              </a:buClr>
              <a:buSzPts val="1800"/>
              <a:buFont typeface="Arial"/>
              <a:buChar char="❏"/>
            </a:pPr>
            <a:r>
              <a:rPr lang="en">
                <a:solidFill>
                  <a:srgbClr val="2E2E2E"/>
                </a:solidFill>
                <a:latin typeface="Arial"/>
                <a:ea typeface="Arial"/>
                <a:cs typeface="Arial"/>
                <a:sym typeface="Arial"/>
              </a:rPr>
              <a:t>Job advertisements</a:t>
            </a:r>
            <a:endParaRPr>
              <a:solidFill>
                <a:srgbClr val="2E2E2E"/>
              </a:solidFill>
              <a:latin typeface="Arial"/>
              <a:ea typeface="Arial"/>
              <a:cs typeface="Arial"/>
              <a:sym typeface="Arial"/>
            </a:endParaRPr>
          </a:p>
          <a:p>
            <a:pPr indent="-342900" lvl="0" marL="457200" rtl="0" algn="l">
              <a:lnSpc>
                <a:spcPct val="150000"/>
              </a:lnSpc>
              <a:spcBef>
                <a:spcPts val="0"/>
              </a:spcBef>
              <a:spcAft>
                <a:spcPts val="0"/>
              </a:spcAft>
              <a:buClr>
                <a:srgbClr val="2E2E2E"/>
              </a:buClr>
              <a:buSzPts val="1800"/>
              <a:buFont typeface="Arial"/>
              <a:buChar char="❏"/>
            </a:pPr>
            <a:r>
              <a:rPr lang="en">
                <a:solidFill>
                  <a:srgbClr val="2E2E2E"/>
                </a:solidFill>
                <a:latin typeface="Arial"/>
                <a:ea typeface="Arial"/>
                <a:cs typeface="Arial"/>
                <a:sym typeface="Arial"/>
              </a:rPr>
              <a:t>Search engines like google, bing and yahoo </a:t>
            </a:r>
            <a:endParaRPr>
              <a:solidFill>
                <a:srgbClr val="2E2E2E"/>
              </a:solidFill>
              <a:latin typeface="Arial"/>
              <a:ea typeface="Arial"/>
              <a:cs typeface="Arial"/>
              <a:sym typeface="Arial"/>
            </a:endParaRPr>
          </a:p>
          <a:p>
            <a:pPr indent="-342900" lvl="0" marL="457200" rtl="0" algn="l">
              <a:lnSpc>
                <a:spcPct val="150000"/>
              </a:lnSpc>
              <a:spcBef>
                <a:spcPts val="0"/>
              </a:spcBef>
              <a:spcAft>
                <a:spcPts val="0"/>
              </a:spcAft>
              <a:buClr>
                <a:srgbClr val="2E2E2E"/>
              </a:buClr>
              <a:buSzPts val="1800"/>
              <a:buFont typeface="Arial"/>
              <a:buChar char="❏"/>
            </a:pPr>
            <a:r>
              <a:rPr lang="en">
                <a:solidFill>
                  <a:srgbClr val="2E2E2E"/>
                </a:solidFill>
                <a:latin typeface="Arial"/>
                <a:ea typeface="Arial"/>
                <a:cs typeface="Arial"/>
                <a:sym typeface="Arial"/>
              </a:rPr>
              <a:t>LinkedIn Facebook Twitter and the like</a:t>
            </a:r>
            <a:endParaRPr>
              <a:solidFill>
                <a:srgbClr val="2E2E2E"/>
              </a:solidFill>
              <a:latin typeface="Arial"/>
              <a:ea typeface="Arial"/>
              <a:cs typeface="Arial"/>
              <a:sym typeface="Arial"/>
            </a:endParaRPr>
          </a:p>
          <a:p>
            <a:pPr indent="-342900" lvl="0" marL="457200" rtl="0" algn="l">
              <a:lnSpc>
                <a:spcPct val="150000"/>
              </a:lnSpc>
              <a:spcBef>
                <a:spcPts val="0"/>
              </a:spcBef>
              <a:spcAft>
                <a:spcPts val="0"/>
              </a:spcAft>
              <a:buClr>
                <a:srgbClr val="2E2E2E"/>
              </a:buClr>
              <a:buSzPts val="1800"/>
              <a:buFont typeface="Arial"/>
              <a:buChar char="❏"/>
            </a:pPr>
            <a:r>
              <a:rPr lang="en">
                <a:solidFill>
                  <a:srgbClr val="2E2E2E"/>
                </a:solidFill>
                <a:latin typeface="Arial"/>
                <a:ea typeface="Arial"/>
                <a:cs typeface="Arial"/>
                <a:sym typeface="Arial"/>
              </a:rPr>
              <a:t>Whois search</a:t>
            </a:r>
            <a:endParaRPr>
              <a:solidFill>
                <a:srgbClr val="2E2E2E"/>
              </a:solidFill>
              <a:latin typeface="Arial"/>
              <a:ea typeface="Arial"/>
              <a:cs typeface="Arial"/>
              <a:sym typeface="Arial"/>
            </a:endParaRPr>
          </a:p>
          <a:p>
            <a:pPr indent="-342900" lvl="0" marL="457200" rtl="0" algn="l">
              <a:lnSpc>
                <a:spcPct val="150000"/>
              </a:lnSpc>
              <a:spcBef>
                <a:spcPts val="0"/>
              </a:spcBef>
              <a:spcAft>
                <a:spcPts val="0"/>
              </a:spcAft>
              <a:buClr>
                <a:srgbClr val="2E2E2E"/>
              </a:buClr>
              <a:buSzPts val="1800"/>
              <a:buFont typeface="Arial"/>
              <a:buChar char="❏"/>
            </a:pPr>
            <a:r>
              <a:rPr lang="en">
                <a:solidFill>
                  <a:srgbClr val="2E2E2E"/>
                </a:solidFill>
                <a:latin typeface="Arial"/>
                <a:ea typeface="Arial"/>
                <a:cs typeface="Arial"/>
                <a:sym typeface="Arial"/>
              </a:rPr>
              <a:t>Crunchbase for acquisitions</a:t>
            </a:r>
            <a:endParaRPr>
              <a:solidFill>
                <a:srgbClr val="2E2E2E"/>
              </a:solidFill>
              <a:latin typeface="Arial"/>
              <a:ea typeface="Arial"/>
              <a:cs typeface="Arial"/>
              <a:sym typeface="Arial"/>
            </a:endParaRPr>
          </a:p>
          <a:p>
            <a:pPr indent="-342900" lvl="0" marL="457200" rtl="0" algn="l">
              <a:lnSpc>
                <a:spcPct val="150000"/>
              </a:lnSpc>
              <a:spcBef>
                <a:spcPts val="0"/>
              </a:spcBef>
              <a:spcAft>
                <a:spcPts val="0"/>
              </a:spcAft>
              <a:buClr>
                <a:srgbClr val="2E2E2E"/>
              </a:buClr>
              <a:buSzPts val="1800"/>
              <a:buFont typeface="Arial"/>
              <a:buChar char="❏"/>
            </a:pPr>
            <a:r>
              <a:rPr lang="en">
                <a:solidFill>
                  <a:srgbClr val="2E2E2E"/>
                </a:solidFill>
                <a:latin typeface="Arial"/>
                <a:ea typeface="Arial"/>
                <a:cs typeface="Arial"/>
                <a:sym typeface="Arial"/>
              </a:rPr>
              <a:t>Wayback searches old urls</a:t>
            </a:r>
            <a:endParaRPr>
              <a:solidFill>
                <a:srgbClr val="2E2E2E"/>
              </a:solidFill>
              <a:latin typeface="Arial"/>
              <a:ea typeface="Arial"/>
              <a:cs typeface="Arial"/>
              <a:sym typeface="Arial"/>
            </a:endParaRPr>
          </a:p>
          <a:p>
            <a:pPr indent="0" lvl="0" marL="292100" rtl="0" algn="l">
              <a:lnSpc>
                <a:spcPct val="150000"/>
              </a:lnSpc>
              <a:spcBef>
                <a:spcPts val="1400"/>
              </a:spcBef>
              <a:spcAft>
                <a:spcPts val="1400"/>
              </a:spcAft>
              <a:buNone/>
            </a:pPr>
            <a:r>
              <a:t/>
            </a:r>
            <a:endParaRPr sz="1500">
              <a:solidFill>
                <a:srgbClr val="2E2E2E"/>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Whois</a:t>
            </a:r>
            <a:endParaRPr/>
          </a:p>
        </p:txBody>
      </p:sp>
      <p:sp>
        <p:nvSpPr>
          <p:cNvPr id="99" name="Google Shape;99;p18"/>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215900" rtl="0" algn="l">
              <a:lnSpc>
                <a:spcPct val="150000"/>
              </a:lnSpc>
              <a:spcBef>
                <a:spcPts val="0"/>
              </a:spcBef>
              <a:spcAft>
                <a:spcPts val="600"/>
              </a:spcAft>
              <a:buNone/>
            </a:pPr>
            <a:r>
              <a:t/>
            </a:r>
            <a:endParaRPr sz="1500">
              <a:solidFill>
                <a:srgbClr val="2E2E2E"/>
              </a:solidFill>
              <a:latin typeface="Arial"/>
              <a:ea typeface="Arial"/>
              <a:cs typeface="Arial"/>
              <a:sym typeface="Arial"/>
            </a:endParaRPr>
          </a:p>
        </p:txBody>
      </p:sp>
      <p:pic>
        <p:nvPicPr>
          <p:cNvPr descr="whois records #recon" id="100" name="Google Shape;100;p18" title="Screen Recording 2021 03 17 at 12 09 47 AM">
            <a:hlinkClick r:id="rId3"/>
          </p:cNvPr>
          <p:cNvPicPr preferRelativeResize="0"/>
          <p:nvPr/>
        </p:nvPicPr>
        <p:blipFill>
          <a:blip r:embed="rId4">
            <a:alphaModFix/>
          </a:blip>
          <a:stretch>
            <a:fillRect/>
          </a:stretch>
        </p:blipFill>
        <p:spPr>
          <a:xfrm>
            <a:off x="0" y="-1157112"/>
            <a:ext cx="9144000" cy="68579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Manual Recon</a:t>
            </a:r>
            <a:endParaRPr/>
          </a:p>
        </p:txBody>
      </p:sp>
      <p:sp>
        <p:nvSpPr>
          <p:cNvPr id="106" name="Google Shape;106;p19"/>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Some recon #recon" id="107" name="Google Shape;107;p19" title="Screen Recording 2021 03 17 at 12 28 28 AM">
            <a:hlinkClick r:id="rId3"/>
          </p:cNvPr>
          <p:cNvPicPr preferRelativeResize="0"/>
          <p:nvPr/>
        </p:nvPicPr>
        <p:blipFill>
          <a:blip r:embed="rId4">
            <a:alphaModFix/>
          </a:blip>
          <a:stretch>
            <a:fillRect/>
          </a:stretch>
        </p:blipFill>
        <p:spPr>
          <a:xfrm>
            <a:off x="76200" y="-756650"/>
            <a:ext cx="9098326" cy="6823750"/>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13" name="Google Shape;113;p20"/>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Gobuster #recon" id="114" name="Google Shape;114;p20" title="Screen Recording 2021 03 17 at 10 06 36 PM">
            <a:hlinkClick r:id="rId3"/>
          </p:cNvPr>
          <p:cNvPicPr preferRelativeResize="0"/>
          <p:nvPr/>
        </p:nvPicPr>
        <p:blipFill>
          <a:blip r:embed="rId4">
            <a:alphaModFix/>
          </a:blip>
          <a:stretch>
            <a:fillRect/>
          </a:stretch>
        </p:blipFill>
        <p:spPr>
          <a:xfrm>
            <a:off x="0" y="-574025"/>
            <a:ext cx="8998325" cy="674875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Basic Recon</a:t>
            </a:r>
            <a:endParaRPr/>
          </a:p>
        </p:txBody>
      </p:sp>
      <p:sp>
        <p:nvSpPr>
          <p:cNvPr id="120" name="Google Shape;120;p21"/>
          <p:cNvSpPr txBox="1"/>
          <p:nvPr>
            <p:ph idx="1" type="body"/>
          </p:nvPr>
        </p:nvSpPr>
        <p:spPr>
          <a:xfrm>
            <a:off x="414350" y="1058225"/>
            <a:ext cx="8729700" cy="35106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a:p>
          <a:p>
            <a:pPr indent="-342900" lvl="0" marL="457200" rtl="0" algn="l">
              <a:spcBef>
                <a:spcPts val="1200"/>
              </a:spcBef>
              <a:spcAft>
                <a:spcPts val="0"/>
              </a:spcAft>
              <a:buSzPct val="100000"/>
              <a:buChar char="❏"/>
            </a:pPr>
            <a:r>
              <a:rPr lang="en" sz="7200"/>
              <a:t>IP range / CIDR</a:t>
            </a:r>
            <a:endParaRPr sz="7200"/>
          </a:p>
          <a:p>
            <a:pPr indent="0" lvl="0" marL="457200" rtl="0" algn="l">
              <a:spcBef>
                <a:spcPts val="1200"/>
              </a:spcBef>
              <a:spcAft>
                <a:spcPts val="0"/>
              </a:spcAft>
              <a:buNone/>
            </a:pPr>
            <a:r>
              <a:rPr lang="en" sz="7200"/>
              <a:t>MXtoolbox / Domaintoipconverter</a:t>
            </a:r>
            <a:endParaRPr sz="7200"/>
          </a:p>
          <a:p>
            <a:pPr indent="-342900" lvl="0" marL="457200" rtl="0" algn="l">
              <a:spcBef>
                <a:spcPts val="1200"/>
              </a:spcBef>
              <a:spcAft>
                <a:spcPts val="0"/>
              </a:spcAft>
              <a:buSzPct val="100000"/>
              <a:buChar char="❏"/>
            </a:pPr>
            <a:r>
              <a:rPr lang="en" sz="7200"/>
              <a:t>Favicon hashes</a:t>
            </a:r>
            <a:endParaRPr sz="7200"/>
          </a:p>
          <a:p>
            <a:pPr indent="0" lvl="0" marL="457200" rtl="0" algn="l">
              <a:spcBef>
                <a:spcPts val="1200"/>
              </a:spcBef>
              <a:spcAft>
                <a:spcPts val="0"/>
              </a:spcAft>
              <a:buNone/>
            </a:pPr>
            <a:r>
              <a:rPr lang="en" sz="7200"/>
              <a:t>https://anywebsite/favicon</a:t>
            </a:r>
            <a:r>
              <a:rPr lang="en" sz="7200">
                <a:uFill>
                  <a:noFill/>
                </a:uFill>
                <a:hlinkClick r:id="rId3"/>
              </a:rPr>
              <a:t>.ico</a:t>
            </a:r>
            <a:r>
              <a:rPr lang="en" sz="7200"/>
              <a:t> =&gt; favicon hash =&gt; search shodan.io</a:t>
            </a:r>
            <a:endParaRPr sz="7200"/>
          </a:p>
          <a:p>
            <a:pPr indent="0" lvl="0" marL="457200" rtl="0" algn="l">
              <a:spcBef>
                <a:spcPts val="1200"/>
              </a:spcBef>
              <a:spcAft>
                <a:spcPts val="0"/>
              </a:spcAft>
              <a:buNone/>
            </a:pPr>
            <a:r>
              <a:rPr lang="en" sz="7200"/>
              <a:t>Format =&gt; http.favicon.hash: 709737812</a:t>
            </a:r>
            <a:endParaRPr sz="7200"/>
          </a:p>
          <a:p>
            <a:pPr indent="-342900" lvl="0" marL="457200" rtl="0" algn="l">
              <a:spcBef>
                <a:spcPts val="1200"/>
              </a:spcBef>
              <a:spcAft>
                <a:spcPts val="0"/>
              </a:spcAft>
              <a:buSzPct val="100000"/>
              <a:buChar char="❏"/>
            </a:pPr>
            <a:r>
              <a:rPr lang="en" sz="7200"/>
              <a:t>SSL Certificates</a:t>
            </a:r>
            <a:endParaRPr sz="7200"/>
          </a:p>
          <a:p>
            <a:pPr indent="0" lvl="0" marL="457200" rtl="0" algn="l">
              <a:spcBef>
                <a:spcPts val="1200"/>
              </a:spcBef>
              <a:spcAft>
                <a:spcPts val="0"/>
              </a:spcAft>
              <a:buNone/>
            </a:pPr>
            <a:r>
              <a:rPr lang="en" sz="7200"/>
              <a:t>Any website with an HTTPS web address uses SSL/TLS.</a:t>
            </a:r>
            <a:endParaRPr sz="7200"/>
          </a:p>
          <a:p>
            <a:pPr indent="0" lvl="0" marL="0" rtl="0" algn="l">
              <a:spcBef>
                <a:spcPts val="1200"/>
              </a:spcBef>
              <a:spcAft>
                <a:spcPts val="0"/>
              </a:spcAft>
              <a:buNone/>
            </a:pPr>
            <a:r>
              <a:t/>
            </a:r>
            <a:endParaRPr sz="3750"/>
          </a:p>
          <a:p>
            <a:pPr indent="0" lvl="0" marL="0" rtl="0" algn="l">
              <a:spcBef>
                <a:spcPts val="1200"/>
              </a:spcBef>
              <a:spcAft>
                <a:spcPts val="1200"/>
              </a:spcAft>
              <a:buNone/>
            </a:pPr>
            <a:r>
              <a:t/>
            </a:r>
            <a:endParaRPr/>
          </a:p>
        </p:txBody>
      </p:sp>
      <p:sp>
        <p:nvSpPr>
          <p:cNvPr id="121" name="Google Shape;121;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